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7168" r:id="rId2"/>
  </p:sldMasterIdLst>
  <p:notesMasterIdLst>
    <p:notesMasterId r:id="rId25"/>
  </p:notesMasterIdLst>
  <p:handoutMasterIdLst>
    <p:handoutMasterId r:id="rId26"/>
  </p:handoutMasterIdLst>
  <p:sldIdLst>
    <p:sldId id="304" r:id="rId3"/>
    <p:sldId id="257" r:id="rId4"/>
    <p:sldId id="258" r:id="rId5"/>
    <p:sldId id="306" r:id="rId6"/>
    <p:sldId id="260" r:id="rId7"/>
    <p:sldId id="305" r:id="rId8"/>
    <p:sldId id="302" r:id="rId9"/>
    <p:sldId id="261" r:id="rId10"/>
    <p:sldId id="275" r:id="rId11"/>
    <p:sldId id="262" r:id="rId12"/>
    <p:sldId id="263" r:id="rId13"/>
    <p:sldId id="283" r:id="rId14"/>
    <p:sldId id="264" r:id="rId15"/>
    <p:sldId id="300" r:id="rId16"/>
    <p:sldId id="301" r:id="rId17"/>
    <p:sldId id="266" r:id="rId18"/>
    <p:sldId id="284" r:id="rId19"/>
    <p:sldId id="303" r:id="rId20"/>
    <p:sldId id="271" r:id="rId21"/>
    <p:sldId id="273" r:id="rId22"/>
    <p:sldId id="285" r:id="rId23"/>
    <p:sldId id="278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xmlns="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xmlns="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E98"/>
    <a:srgbClr val="F5BF37"/>
    <a:srgbClr val="FF33CC"/>
    <a:srgbClr val="FF7C80"/>
    <a:srgbClr val="29B8C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260" autoAdjust="0"/>
  </p:normalViewPr>
  <p:slideViewPr>
    <p:cSldViewPr>
      <p:cViewPr varScale="1">
        <p:scale>
          <a:sx n="113" d="100"/>
          <a:sy n="11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D3C21-2CBD-4574-BF03-407A0276DA6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DE7572-6BEA-488F-9955-49100E7D6793}">
      <dgm:prSet phldrT="[Text]" custT="1"/>
      <dgm:spPr/>
      <dgm:t>
        <a:bodyPr/>
        <a:lstStyle/>
        <a:p>
          <a:r>
            <a:rPr lang="sr-Cyrl-RS" sz="1200" dirty="0">
              <a:latin typeface="Franklin Gothic Medium Cond" pitchFamily="34" charset="0"/>
            </a:rPr>
            <a:t>БУЏЕТ</a:t>
          </a:r>
          <a:endParaRPr lang="en-US" sz="1200" dirty="0">
            <a:latin typeface="Franklin Gothic Medium Cond" pitchFamily="34" charset="0"/>
          </a:endParaRPr>
        </a:p>
      </dgm:t>
    </dgm:pt>
    <dgm:pt modelId="{06F643AA-DB86-4ED0-B271-5892D9DEC0ED}" type="parTrans" cxnId="{38EAF1ED-52C8-4D6C-9251-AA797A2111B4}">
      <dgm:prSet/>
      <dgm:spPr/>
      <dgm:t>
        <a:bodyPr/>
        <a:lstStyle/>
        <a:p>
          <a:endParaRPr lang="en-US"/>
        </a:p>
      </dgm:t>
    </dgm:pt>
    <dgm:pt modelId="{E6B30B26-A4BA-42E3-A29B-CE5263AA3056}" type="sibTrans" cxnId="{38EAF1ED-52C8-4D6C-9251-AA797A2111B4}">
      <dgm:prSet/>
      <dgm:spPr/>
      <dgm:t>
        <a:bodyPr/>
        <a:lstStyle/>
        <a:p>
          <a:endParaRPr lang="en-US"/>
        </a:p>
      </dgm:t>
    </dgm:pt>
    <dgm:pt modelId="{F6AC56DD-441F-47F0-BB8F-A489A95CC2F2}">
      <dgm:prSet phldrT="[Text]" custT="1"/>
      <dgm:spPr/>
      <dgm:t>
        <a:bodyPr/>
        <a:lstStyle/>
        <a:p>
          <a:r>
            <a:rPr lang="sr-Cyrl-RS" sz="1200" dirty="0"/>
            <a:t>Одсек за финансије</a:t>
          </a:r>
          <a:endParaRPr lang="en-US" sz="1200" dirty="0"/>
        </a:p>
      </dgm:t>
    </dgm:pt>
    <dgm:pt modelId="{A751F0F6-37A3-4848-AC65-830A7F7F9373}" type="parTrans" cxnId="{DD65369F-E621-4D9B-94C2-05328C409C05}">
      <dgm:prSet/>
      <dgm:spPr/>
      <dgm:t>
        <a:bodyPr/>
        <a:lstStyle/>
        <a:p>
          <a:endParaRPr lang="en-US"/>
        </a:p>
      </dgm:t>
    </dgm:pt>
    <dgm:pt modelId="{318A3CA4-4B64-4ECA-862B-44CEF5365926}" type="sibTrans" cxnId="{DD65369F-E621-4D9B-94C2-05328C409C05}">
      <dgm:prSet/>
      <dgm:spPr/>
      <dgm:t>
        <a:bodyPr/>
        <a:lstStyle/>
        <a:p>
          <a:endParaRPr lang="en-US"/>
        </a:p>
      </dgm:t>
    </dgm:pt>
    <dgm:pt modelId="{F148AC43-BB23-4796-8EE0-4D4F54F9E8CD}">
      <dgm:prSet phldrT="[Text]" custT="1"/>
      <dgm:spPr/>
      <dgm:t>
        <a:bodyPr/>
        <a:lstStyle/>
        <a:p>
          <a:r>
            <a:rPr lang="sr-Cyrl-RS" sz="1200" dirty="0"/>
            <a:t>Председник општине</a:t>
          </a:r>
          <a:r>
            <a:rPr lang="en-US" sz="1200" dirty="0"/>
            <a:t>,</a:t>
          </a:r>
          <a:r>
            <a:rPr lang="sr-Cyrl-RS" sz="1200" dirty="0"/>
            <a:t>  општинско веће</a:t>
          </a:r>
          <a:r>
            <a:rPr lang="en-US" sz="1200" dirty="0"/>
            <a:t> </a:t>
          </a:r>
          <a:r>
            <a:rPr lang="sr-Cyrl-RS" sz="1200" dirty="0"/>
            <a:t>и начелник Управе</a:t>
          </a:r>
          <a:endParaRPr lang="en-US" sz="1200" dirty="0"/>
        </a:p>
      </dgm:t>
    </dgm:pt>
    <dgm:pt modelId="{98B69907-79D8-4830-93FB-32D14925F710}" type="parTrans" cxnId="{9AD1B923-DED2-48CF-850A-1EFE3E391A90}">
      <dgm:prSet/>
      <dgm:spPr/>
      <dgm:t>
        <a:bodyPr/>
        <a:lstStyle/>
        <a:p>
          <a:endParaRPr lang="en-US"/>
        </a:p>
      </dgm:t>
    </dgm:pt>
    <dgm:pt modelId="{C2E7634E-E7D3-4116-A601-6F11DA8949B7}" type="sibTrans" cxnId="{9AD1B923-DED2-48CF-850A-1EFE3E391A90}">
      <dgm:prSet/>
      <dgm:spPr/>
      <dgm:t>
        <a:bodyPr/>
        <a:lstStyle/>
        <a:p>
          <a:endParaRPr lang="en-US"/>
        </a:p>
      </dgm:t>
    </dgm:pt>
    <dgm:pt modelId="{969DF696-A702-4FD5-9BC0-6863C2C4C5D6}">
      <dgm:prSet phldrT="[Text]" custT="1"/>
      <dgm:spPr/>
      <dgm:t>
        <a:bodyPr/>
        <a:lstStyle/>
        <a:p>
          <a:endParaRPr lang="sr-Cyrl-RS" sz="1200" dirty="0"/>
        </a:p>
        <a:p>
          <a:r>
            <a:rPr lang="sr-Cyrl-RS" sz="1200" dirty="0"/>
            <a:t>Грађани и њихова удружења</a:t>
          </a:r>
        </a:p>
        <a:p>
          <a:r>
            <a:rPr lang="sr-Cyrl-RS" sz="1200" dirty="0"/>
            <a:t>Основне школе</a:t>
          </a:r>
        </a:p>
        <a:p>
          <a:r>
            <a:rPr lang="sr-Cyrl-RS" sz="1200" dirty="0"/>
            <a:t>Предшколске установе</a:t>
          </a:r>
        </a:p>
        <a:p>
          <a:endParaRPr lang="en-US" sz="1200" dirty="0"/>
        </a:p>
      </dgm:t>
    </dgm:pt>
    <dgm:pt modelId="{AA9F3067-3042-4814-B8D2-BEE899EACF8E}" type="parTrans" cxnId="{230645D3-65D8-4E85-8378-22BD8C1E6208}">
      <dgm:prSet/>
      <dgm:spPr/>
      <dgm:t>
        <a:bodyPr/>
        <a:lstStyle/>
        <a:p>
          <a:endParaRPr lang="en-US"/>
        </a:p>
      </dgm:t>
    </dgm:pt>
    <dgm:pt modelId="{89EF857E-83EE-4200-8347-1DBEF867D410}" type="sibTrans" cxnId="{230645D3-65D8-4E85-8378-22BD8C1E6208}">
      <dgm:prSet/>
      <dgm:spPr/>
      <dgm:t>
        <a:bodyPr/>
        <a:lstStyle/>
        <a:p>
          <a:endParaRPr lang="en-US"/>
        </a:p>
      </dgm:t>
    </dgm:pt>
    <dgm:pt modelId="{C9A1ED58-0023-451D-840A-333991A73336}">
      <dgm:prSet phldrT="[Text]" custT="1"/>
      <dgm:spPr/>
      <dgm:t>
        <a:bodyPr/>
        <a:lstStyle/>
        <a:p>
          <a:r>
            <a:rPr lang="sr-Cyrl-RS" sz="1200" dirty="0"/>
            <a:t>Скупштина</a:t>
          </a:r>
        </a:p>
        <a:p>
          <a:r>
            <a:rPr lang="sr-Cyrl-RS" sz="1200" dirty="0"/>
            <a:t>општине</a:t>
          </a:r>
          <a:endParaRPr lang="en-US" sz="1200" dirty="0"/>
        </a:p>
      </dgm:t>
    </dgm:pt>
    <dgm:pt modelId="{22480647-4A44-48C2-B4DF-3E812C28FBC3}" type="parTrans" cxnId="{5613E5DA-1A52-4E6E-8161-9C33AD1A445D}">
      <dgm:prSet/>
      <dgm:spPr/>
      <dgm:t>
        <a:bodyPr/>
        <a:lstStyle/>
        <a:p>
          <a:endParaRPr lang="en-US"/>
        </a:p>
      </dgm:t>
    </dgm:pt>
    <dgm:pt modelId="{731566D0-8F60-4680-9148-970E7DE6B235}" type="sibTrans" cxnId="{5613E5DA-1A52-4E6E-8161-9C33AD1A445D}">
      <dgm:prSet/>
      <dgm:spPr/>
      <dgm:t>
        <a:bodyPr/>
        <a:lstStyle/>
        <a:p>
          <a:endParaRPr lang="en-US"/>
        </a:p>
      </dgm:t>
    </dgm:pt>
    <dgm:pt modelId="{E440EA3D-298A-4411-BC55-025429D7B986}" type="pres">
      <dgm:prSet presAssocID="{B26D3C21-2CBD-4574-BF03-407A0276DA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18C542-1FCA-4A07-B61B-EB30D69CC5A8}" type="pres">
      <dgm:prSet presAssocID="{B26D3C21-2CBD-4574-BF03-407A0276DA6A}" presName="cycle" presStyleCnt="0"/>
      <dgm:spPr/>
    </dgm:pt>
    <dgm:pt modelId="{3B4F4980-363D-474A-9436-483196D8331F}" type="pres">
      <dgm:prSet presAssocID="{38DE7572-6BEA-488F-9955-49100E7D6793}" presName="nodeFirstNode" presStyleLbl="node1" presStyleIdx="0" presStyleCnt="5" custRadScaleRad="97252" custRadScaleInc="-4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B977B-2FA3-4E4E-BCCB-A1414D573ABD}" type="pres">
      <dgm:prSet presAssocID="{E6B30B26-A4BA-42E3-A29B-CE5263AA3056}" presName="sibTransFirstNode" presStyleLbl="bgShp" presStyleIdx="0" presStyleCnt="1" custAng="416689" custScaleX="171723" custLinFactNeighborX="2003" custLinFactNeighborY="7528"/>
      <dgm:spPr/>
      <dgm:t>
        <a:bodyPr/>
        <a:lstStyle/>
        <a:p>
          <a:endParaRPr lang="en-US"/>
        </a:p>
      </dgm:t>
    </dgm:pt>
    <dgm:pt modelId="{EE1A12AC-BAA9-41B8-8F3B-5C3195A52B18}" type="pres">
      <dgm:prSet presAssocID="{F6AC56DD-441F-47F0-BB8F-A489A95CC2F2}" presName="nodeFollowingNodes" presStyleLbl="node1" presStyleIdx="1" presStyleCnt="5" custRadScaleRad="140035" custRadScaleInc="-2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CDE92-9EC5-481A-A59E-0A6AA98D8B9C}" type="pres">
      <dgm:prSet presAssocID="{F148AC43-BB23-4796-8EE0-4D4F54F9E8CD}" presName="nodeFollowingNodes" presStyleLbl="node1" presStyleIdx="2" presStyleCnt="5" custScaleX="130453" custRadScaleRad="133332" custRadScaleInc="154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FCEE0-4F32-409A-8CF2-1A32BD4E7621}" type="pres">
      <dgm:prSet presAssocID="{969DF696-A702-4FD5-9BC0-6863C2C4C5D6}" presName="nodeFollowingNodes" presStyleLbl="node1" presStyleIdx="3" presStyleCnt="5" custScaleX="143075" custRadScaleRad="122833" custRadScaleInc="-165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8B9A6-DB7A-4714-8D7C-BD1854C006E8}" type="pres">
      <dgm:prSet presAssocID="{C9A1ED58-0023-451D-840A-333991A73336}" presName="nodeFollowingNodes" presStyleLbl="node1" presStyleIdx="4" presStyleCnt="5" custRadScaleRad="149455" custRadScaleInc="-8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1B923-DED2-48CF-850A-1EFE3E391A90}" srcId="{B26D3C21-2CBD-4574-BF03-407A0276DA6A}" destId="{F148AC43-BB23-4796-8EE0-4D4F54F9E8CD}" srcOrd="2" destOrd="0" parTransId="{98B69907-79D8-4830-93FB-32D14925F710}" sibTransId="{C2E7634E-E7D3-4116-A601-6F11DA8949B7}"/>
    <dgm:cxn modelId="{5613E5DA-1A52-4E6E-8161-9C33AD1A445D}" srcId="{B26D3C21-2CBD-4574-BF03-407A0276DA6A}" destId="{C9A1ED58-0023-451D-840A-333991A73336}" srcOrd="4" destOrd="0" parTransId="{22480647-4A44-48C2-B4DF-3E812C28FBC3}" sibTransId="{731566D0-8F60-4680-9148-970E7DE6B235}"/>
    <dgm:cxn modelId="{80A2A3F1-608D-40FC-A129-24D55324F3EB}" type="presOf" srcId="{38DE7572-6BEA-488F-9955-49100E7D6793}" destId="{3B4F4980-363D-474A-9436-483196D8331F}" srcOrd="0" destOrd="0" presId="urn:microsoft.com/office/officeart/2005/8/layout/cycle3"/>
    <dgm:cxn modelId="{0008A056-97D6-4D0E-8B5D-1677E4137C98}" type="presOf" srcId="{E6B30B26-A4BA-42E3-A29B-CE5263AA3056}" destId="{8DBB977B-2FA3-4E4E-BCCB-A1414D573ABD}" srcOrd="0" destOrd="0" presId="urn:microsoft.com/office/officeart/2005/8/layout/cycle3"/>
    <dgm:cxn modelId="{DD65369F-E621-4D9B-94C2-05328C409C05}" srcId="{B26D3C21-2CBD-4574-BF03-407A0276DA6A}" destId="{F6AC56DD-441F-47F0-BB8F-A489A95CC2F2}" srcOrd="1" destOrd="0" parTransId="{A751F0F6-37A3-4848-AC65-830A7F7F9373}" sibTransId="{318A3CA4-4B64-4ECA-862B-44CEF5365926}"/>
    <dgm:cxn modelId="{55840435-3BF6-4D31-A25B-1265DE0B4FB9}" type="presOf" srcId="{C9A1ED58-0023-451D-840A-333991A73336}" destId="{1AD8B9A6-DB7A-4714-8D7C-BD1854C006E8}" srcOrd="0" destOrd="0" presId="urn:microsoft.com/office/officeart/2005/8/layout/cycle3"/>
    <dgm:cxn modelId="{38EAF1ED-52C8-4D6C-9251-AA797A2111B4}" srcId="{B26D3C21-2CBD-4574-BF03-407A0276DA6A}" destId="{38DE7572-6BEA-488F-9955-49100E7D6793}" srcOrd="0" destOrd="0" parTransId="{06F643AA-DB86-4ED0-B271-5892D9DEC0ED}" sibTransId="{E6B30B26-A4BA-42E3-A29B-CE5263AA3056}"/>
    <dgm:cxn modelId="{03F14630-DDDD-4342-84F2-6529EE3B8C87}" type="presOf" srcId="{B26D3C21-2CBD-4574-BF03-407A0276DA6A}" destId="{E440EA3D-298A-4411-BC55-025429D7B986}" srcOrd="0" destOrd="0" presId="urn:microsoft.com/office/officeart/2005/8/layout/cycle3"/>
    <dgm:cxn modelId="{230645D3-65D8-4E85-8378-22BD8C1E6208}" srcId="{B26D3C21-2CBD-4574-BF03-407A0276DA6A}" destId="{969DF696-A702-4FD5-9BC0-6863C2C4C5D6}" srcOrd="3" destOrd="0" parTransId="{AA9F3067-3042-4814-B8D2-BEE899EACF8E}" sibTransId="{89EF857E-83EE-4200-8347-1DBEF867D410}"/>
    <dgm:cxn modelId="{444EC2B4-0F52-4FC5-80AE-F241F7321877}" type="presOf" srcId="{F6AC56DD-441F-47F0-BB8F-A489A95CC2F2}" destId="{EE1A12AC-BAA9-41B8-8F3B-5C3195A52B18}" srcOrd="0" destOrd="0" presId="urn:microsoft.com/office/officeart/2005/8/layout/cycle3"/>
    <dgm:cxn modelId="{FB22C291-7A95-4C7E-B06C-C03180271505}" type="presOf" srcId="{969DF696-A702-4FD5-9BC0-6863C2C4C5D6}" destId="{31CFCEE0-4F32-409A-8CF2-1A32BD4E7621}" srcOrd="0" destOrd="0" presId="urn:microsoft.com/office/officeart/2005/8/layout/cycle3"/>
    <dgm:cxn modelId="{9D539DA2-CCC2-4A5F-BFEC-2A0FA999A87E}" type="presOf" srcId="{F148AC43-BB23-4796-8EE0-4D4F54F9E8CD}" destId="{6B0CDE92-9EC5-481A-A59E-0A6AA98D8B9C}" srcOrd="0" destOrd="0" presId="urn:microsoft.com/office/officeart/2005/8/layout/cycle3"/>
    <dgm:cxn modelId="{5E91CF10-8CEA-46D5-888E-F7A8B2F2A4BB}" type="presParOf" srcId="{E440EA3D-298A-4411-BC55-025429D7B986}" destId="{9F18C542-1FCA-4A07-B61B-EB30D69CC5A8}" srcOrd="0" destOrd="0" presId="urn:microsoft.com/office/officeart/2005/8/layout/cycle3"/>
    <dgm:cxn modelId="{A25F3CDA-3A9B-42EE-A0B6-163E257024C0}" type="presParOf" srcId="{9F18C542-1FCA-4A07-B61B-EB30D69CC5A8}" destId="{3B4F4980-363D-474A-9436-483196D8331F}" srcOrd="0" destOrd="0" presId="urn:microsoft.com/office/officeart/2005/8/layout/cycle3"/>
    <dgm:cxn modelId="{CBDF133A-747A-46E9-BAB8-0CBB616DBFFB}" type="presParOf" srcId="{9F18C542-1FCA-4A07-B61B-EB30D69CC5A8}" destId="{8DBB977B-2FA3-4E4E-BCCB-A1414D573ABD}" srcOrd="1" destOrd="0" presId="urn:microsoft.com/office/officeart/2005/8/layout/cycle3"/>
    <dgm:cxn modelId="{9E209A02-DCEE-4FB8-8DE8-21916ACF89EA}" type="presParOf" srcId="{9F18C542-1FCA-4A07-B61B-EB30D69CC5A8}" destId="{EE1A12AC-BAA9-41B8-8F3B-5C3195A52B18}" srcOrd="2" destOrd="0" presId="urn:microsoft.com/office/officeart/2005/8/layout/cycle3"/>
    <dgm:cxn modelId="{1CB5AC2D-9CF5-4F78-9B58-114742632E9C}" type="presParOf" srcId="{9F18C542-1FCA-4A07-B61B-EB30D69CC5A8}" destId="{6B0CDE92-9EC5-481A-A59E-0A6AA98D8B9C}" srcOrd="3" destOrd="0" presId="urn:microsoft.com/office/officeart/2005/8/layout/cycle3"/>
    <dgm:cxn modelId="{759F75A8-B657-41C8-BD3D-9F6206170A83}" type="presParOf" srcId="{9F18C542-1FCA-4A07-B61B-EB30D69CC5A8}" destId="{31CFCEE0-4F32-409A-8CF2-1A32BD4E7621}" srcOrd="4" destOrd="0" presId="urn:microsoft.com/office/officeart/2005/8/layout/cycle3"/>
    <dgm:cxn modelId="{06F002A4-E3D6-4B76-8888-3CFACC877555}" type="presParOf" srcId="{9F18C542-1FCA-4A07-B61B-EB30D69CC5A8}" destId="{1AD8B9A6-DB7A-4714-8D7C-BD1854C006E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2800" dirty="0"/>
            <a:t>На основу чега се доноси буџет</a:t>
          </a:r>
          <a:r>
            <a:rPr lang="en-US" sz="28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b="1" dirty="0"/>
            <a:t>Упутство Министарства финансија за припрему одлуке о буџету за </a:t>
          </a:r>
          <a:r>
            <a:rPr lang="en-US" sz="1400" b="1" dirty="0"/>
            <a:t>202</a:t>
          </a:r>
          <a:r>
            <a:rPr lang="sr-Cyrl-RS" sz="1400" b="1" dirty="0"/>
            <a:t>5. 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 dirty="0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 dirty="0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 dirty="0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Предлога које добијамо од грађана 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 dirty="0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34737" custScaleY="54143" custLinFactNeighborX="-1343" custLinFactNeighborY="-8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187206" custLinFactNeighborX="-2151" custLinFactNeighborY="31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 custLinFactNeighborX="-2151" custLinFactNeighborY="-57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 custLinFactNeighborX="-2151" custLinFactNeighborY="-172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 custLinFactNeighborX="-2151" custLinFactNeighborY="-203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60541" custScaleY="49763" custLinFactNeighborX="7336" custLinFactNeighborY="-15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CA8A1-D248-4D93-B08B-713F7694381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FD8F62-5E9F-4338-BFEC-46A6A8E09C34}">
      <dgm:prSet phldrT="[Text]" custT="1"/>
      <dgm:spPr/>
      <dgm:t>
        <a:bodyPr/>
        <a:lstStyle/>
        <a:p>
          <a:r>
            <a:rPr lang="sr-Cyrl-RS" sz="1200" dirty="0"/>
            <a:t>Средства из буџета:</a:t>
          </a:r>
        </a:p>
        <a:p>
          <a:r>
            <a:rPr lang="sr-Cyrl-RS" sz="1200" dirty="0"/>
            <a:t>Порез на зараде</a:t>
          </a:r>
        </a:p>
        <a:p>
          <a:r>
            <a:rPr lang="sr-Cyrl-RS" sz="1200" dirty="0"/>
            <a:t>Порез на имовину</a:t>
          </a:r>
        </a:p>
        <a:p>
          <a:r>
            <a:rPr lang="sr-Cyrl-RS" sz="1200" dirty="0"/>
            <a:t>Приходи од имовине</a:t>
          </a:r>
        </a:p>
        <a:p>
          <a:r>
            <a:rPr lang="sr-Cyrl-RS" sz="1200" dirty="0"/>
            <a:t>Трансфери од др.нивоа</a:t>
          </a:r>
        </a:p>
        <a:p>
          <a:r>
            <a:rPr lang="sr-Cyrl-RS" sz="1200" dirty="0"/>
            <a:t>Новчане казне</a:t>
          </a:r>
        </a:p>
        <a:p>
          <a:r>
            <a:rPr lang="en-US" sz="1600" b="0" dirty="0">
              <a:solidFill>
                <a:schemeClr val="accent4">
                  <a:lumMod val="75000"/>
                </a:schemeClr>
              </a:solidFill>
            </a:rPr>
            <a:t>1</a:t>
          </a:r>
          <a:r>
            <a:rPr lang="sr-Cyrl-RS" sz="1600" b="0" dirty="0">
              <a:solidFill>
                <a:schemeClr val="accent4">
                  <a:lumMod val="75000"/>
                </a:schemeClr>
              </a:solidFill>
            </a:rPr>
            <a:t>98</a:t>
          </a:r>
          <a:r>
            <a:rPr lang="en-US" sz="1600" b="0" dirty="0">
              <a:solidFill>
                <a:schemeClr val="accent4">
                  <a:lumMod val="75000"/>
                </a:schemeClr>
              </a:solidFill>
            </a:rPr>
            <a:t>,</a:t>
          </a:r>
          <a:r>
            <a:rPr lang="sr-Cyrl-RS" sz="1600" b="0" dirty="0">
              <a:solidFill>
                <a:schemeClr val="accent4">
                  <a:lumMod val="75000"/>
                </a:schemeClr>
              </a:solidFill>
            </a:rPr>
            <a:t>551</a:t>
          </a:r>
          <a:r>
            <a:rPr lang="en-US" sz="1600" b="0" dirty="0">
              <a:solidFill>
                <a:schemeClr val="accent4">
                  <a:lumMod val="75000"/>
                </a:schemeClr>
              </a:solidFill>
            </a:rPr>
            <a:t>,</a:t>
          </a:r>
          <a:r>
            <a:rPr lang="sr-Cyrl-RS" sz="1600" b="0" dirty="0">
              <a:solidFill>
                <a:schemeClr val="accent4">
                  <a:lumMod val="75000"/>
                </a:schemeClr>
              </a:solidFill>
            </a:rPr>
            <a:t>41</a:t>
          </a:r>
          <a:r>
            <a:rPr lang="en-US" sz="1600" b="0" dirty="0">
              <a:solidFill>
                <a:schemeClr val="accent4">
                  <a:lumMod val="75000"/>
                </a:schemeClr>
              </a:solidFill>
            </a:rPr>
            <a:t>0.00</a:t>
          </a:r>
        </a:p>
      </dgm:t>
    </dgm:pt>
    <dgm:pt modelId="{9377F38C-F0D7-435E-ABA2-2CC8B471403A}" type="parTrans" cxnId="{6D6C604E-B7A3-4E64-9FAE-924507C6487B}">
      <dgm:prSet/>
      <dgm:spPr/>
      <dgm:t>
        <a:bodyPr/>
        <a:lstStyle/>
        <a:p>
          <a:endParaRPr lang="en-US"/>
        </a:p>
      </dgm:t>
    </dgm:pt>
    <dgm:pt modelId="{A5EE3F83-76B7-4129-ADB3-9A95ADF8BF7D}" type="sibTrans" cxnId="{6D6C604E-B7A3-4E64-9FAE-924507C6487B}">
      <dgm:prSet/>
      <dgm:spPr/>
      <dgm:t>
        <a:bodyPr/>
        <a:lstStyle/>
        <a:p>
          <a:endParaRPr lang="en-US"/>
        </a:p>
      </dgm:t>
    </dgm:pt>
    <dgm:pt modelId="{D9E7CA79-F794-413F-9555-3BBA05AC5820}">
      <dgm:prSet phldrT="[Text]" custT="1"/>
      <dgm:spPr/>
      <dgm:t>
        <a:bodyPr/>
        <a:lstStyle/>
        <a:p>
          <a:endParaRPr lang="sr-Cyrl-RS" sz="1400" dirty="0"/>
        </a:p>
        <a:p>
          <a:r>
            <a:rPr lang="sr-Cyrl-RS" sz="1400" dirty="0"/>
            <a:t>Пренета средства  из </a:t>
          </a:r>
        </a:p>
        <a:p>
          <a:r>
            <a:rPr lang="sr-Cyrl-RS" sz="1400" dirty="0"/>
            <a:t>предходних</a:t>
          </a:r>
        </a:p>
        <a:p>
          <a:r>
            <a:rPr lang="sr-Cyrl-RS" sz="1400" dirty="0"/>
            <a:t>година</a:t>
          </a:r>
        </a:p>
        <a:p>
          <a:r>
            <a:rPr lang="sr-Cyrl-RS" sz="1800" dirty="0">
              <a:solidFill>
                <a:schemeClr val="accent4">
                  <a:lumMod val="75000"/>
                </a:schemeClr>
              </a:solidFill>
            </a:rPr>
            <a:t>2,000,000.00</a:t>
          </a:r>
          <a:endParaRPr lang="en-US" sz="1800" dirty="0">
            <a:solidFill>
              <a:schemeClr val="accent4">
                <a:lumMod val="75000"/>
              </a:schemeClr>
            </a:solidFill>
          </a:endParaRPr>
        </a:p>
      </dgm:t>
    </dgm:pt>
    <dgm:pt modelId="{9FC536DE-C086-42E3-A199-E9BCA42FFEDB}" type="parTrans" cxnId="{541B6B26-5E47-4C04-8414-B45933832C0B}">
      <dgm:prSet/>
      <dgm:spPr/>
      <dgm:t>
        <a:bodyPr/>
        <a:lstStyle/>
        <a:p>
          <a:endParaRPr lang="en-US"/>
        </a:p>
      </dgm:t>
    </dgm:pt>
    <dgm:pt modelId="{72D1C3C0-5FDA-431D-9006-2C07AC2FAD67}" type="sibTrans" cxnId="{541B6B26-5E47-4C04-8414-B45933832C0B}">
      <dgm:prSet/>
      <dgm:spPr/>
      <dgm:t>
        <a:bodyPr/>
        <a:lstStyle/>
        <a:p>
          <a:endParaRPr lang="en-US"/>
        </a:p>
      </dgm:t>
    </dgm:pt>
    <dgm:pt modelId="{372D2BE8-137A-4459-BECA-64FA984DA263}">
      <dgm:prSet phldrT="[Text]" custT="1"/>
      <dgm:spPr/>
      <dgm:t>
        <a:bodyPr/>
        <a:lstStyle/>
        <a:p>
          <a:r>
            <a:rPr lang="sr-Cyrl-RS" sz="1800" dirty="0"/>
            <a:t>Укупан буџет:</a:t>
          </a:r>
        </a:p>
        <a:p>
          <a:r>
            <a:rPr lang="sr-Cyrl-RS" sz="1800" dirty="0">
              <a:solidFill>
                <a:schemeClr val="accent4">
                  <a:lumMod val="75000"/>
                </a:schemeClr>
              </a:solidFill>
            </a:rPr>
            <a:t>200</a:t>
          </a:r>
          <a:r>
            <a:rPr lang="en-US" sz="1800" dirty="0">
              <a:solidFill>
                <a:schemeClr val="accent4">
                  <a:lumMod val="75000"/>
                </a:schemeClr>
              </a:solidFill>
            </a:rPr>
            <a:t>,</a:t>
          </a:r>
          <a:r>
            <a:rPr lang="sr-Cyrl-RS" sz="1800" dirty="0">
              <a:solidFill>
                <a:schemeClr val="accent4">
                  <a:lumMod val="75000"/>
                </a:schemeClr>
              </a:solidFill>
            </a:rPr>
            <a:t>551</a:t>
          </a:r>
          <a:r>
            <a:rPr lang="en-US" sz="1800" dirty="0">
              <a:solidFill>
                <a:schemeClr val="accent4">
                  <a:lumMod val="75000"/>
                </a:schemeClr>
              </a:solidFill>
            </a:rPr>
            <a:t>,</a:t>
          </a:r>
          <a:r>
            <a:rPr lang="sr-Cyrl-RS" sz="1800" dirty="0">
              <a:solidFill>
                <a:schemeClr val="accent4">
                  <a:lumMod val="75000"/>
                </a:schemeClr>
              </a:solidFill>
            </a:rPr>
            <a:t>41</a:t>
          </a:r>
          <a:r>
            <a:rPr lang="en-US" sz="1800" dirty="0">
              <a:solidFill>
                <a:schemeClr val="accent4">
                  <a:lumMod val="75000"/>
                </a:schemeClr>
              </a:solidFill>
            </a:rPr>
            <a:t>0.00</a:t>
          </a:r>
        </a:p>
      </dgm:t>
    </dgm:pt>
    <dgm:pt modelId="{C408C4DC-9B8C-40FA-88EC-C1616C963B8A}" type="parTrans" cxnId="{BC42EFA4-DCAA-40C1-8839-05DAF0F23540}">
      <dgm:prSet/>
      <dgm:spPr/>
      <dgm:t>
        <a:bodyPr/>
        <a:lstStyle/>
        <a:p>
          <a:endParaRPr lang="en-US"/>
        </a:p>
      </dgm:t>
    </dgm:pt>
    <dgm:pt modelId="{AD57B986-B582-4725-BD61-7DD44A109127}" type="sibTrans" cxnId="{BC42EFA4-DCAA-40C1-8839-05DAF0F23540}">
      <dgm:prSet/>
      <dgm:spPr/>
      <dgm:t>
        <a:bodyPr/>
        <a:lstStyle/>
        <a:p>
          <a:endParaRPr lang="en-US"/>
        </a:p>
      </dgm:t>
    </dgm:pt>
    <dgm:pt modelId="{50A2616D-8AAA-48A5-8780-B22677AB24F7}" type="pres">
      <dgm:prSet presAssocID="{67ACA8A1-D248-4D93-B08B-713F769438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54705-B72B-4D4E-A8D9-B1198A40619E}" type="pres">
      <dgm:prSet presAssocID="{67ACA8A1-D248-4D93-B08B-713F7694381C}" presName="fgShape" presStyleLbl="fgShp" presStyleIdx="0" presStyleCnt="1" custLinFactNeighborX="278" custLinFactNeighborY="26039"/>
      <dgm:spPr/>
    </dgm:pt>
    <dgm:pt modelId="{60E985D9-EDFF-4287-9EE2-33FB7B699DA0}" type="pres">
      <dgm:prSet presAssocID="{67ACA8A1-D248-4D93-B08B-713F7694381C}" presName="linComp" presStyleCnt="0"/>
      <dgm:spPr/>
    </dgm:pt>
    <dgm:pt modelId="{AF10FCA7-F256-42EF-B880-DF57C5AFEC69}" type="pres">
      <dgm:prSet presAssocID="{4DFD8F62-5E9F-4338-BFEC-46A6A8E09C34}" presName="compNode" presStyleCnt="0"/>
      <dgm:spPr/>
    </dgm:pt>
    <dgm:pt modelId="{364472D7-02DD-4E4A-A9AC-F7FA4099B0F7}" type="pres">
      <dgm:prSet presAssocID="{4DFD8F62-5E9F-4338-BFEC-46A6A8E09C34}" presName="bkgdShape" presStyleLbl="node1" presStyleIdx="0" presStyleCnt="3" custLinFactNeighborX="-69815" custLinFactNeighborY="10159"/>
      <dgm:spPr/>
      <dgm:t>
        <a:bodyPr/>
        <a:lstStyle/>
        <a:p>
          <a:endParaRPr lang="en-US"/>
        </a:p>
      </dgm:t>
    </dgm:pt>
    <dgm:pt modelId="{CF9CCDAA-CB88-4E83-82F4-57A0295959F4}" type="pres">
      <dgm:prSet presAssocID="{4DFD8F62-5E9F-4338-BFEC-46A6A8E09C3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CC8D4-0CEE-4B57-B77C-2D1FFDC45D41}" type="pres">
      <dgm:prSet presAssocID="{4DFD8F62-5E9F-4338-BFEC-46A6A8E09C34}" presName="invisiNode" presStyleLbl="node1" presStyleIdx="0" presStyleCnt="3"/>
      <dgm:spPr/>
    </dgm:pt>
    <dgm:pt modelId="{3F42B4C5-7BB8-4356-8C02-3E49EA74D1EC}" type="pres">
      <dgm:prSet presAssocID="{4DFD8F62-5E9F-4338-BFEC-46A6A8E09C34}" presName="imagNode" presStyleLbl="fgImgPlace1" presStyleIdx="0" presStyleCnt="3" custScaleX="132975" custScaleY="103270" custLinFactNeighborX="-319" custLinFactNeighborY="-66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4E4DDF9-AB94-4E28-BA59-5BDB0771A0F4}" type="pres">
      <dgm:prSet presAssocID="{A5EE3F83-76B7-4129-ADB3-9A95ADF8BF7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A292177-EC33-41D1-8F2E-3CB43E1275D6}" type="pres">
      <dgm:prSet presAssocID="{D9E7CA79-F794-413F-9555-3BBA05AC5820}" presName="compNode" presStyleCnt="0"/>
      <dgm:spPr/>
    </dgm:pt>
    <dgm:pt modelId="{B16D3F72-C706-4371-ADF3-B9A02DDA8378}" type="pres">
      <dgm:prSet presAssocID="{D9E7CA79-F794-413F-9555-3BBA05AC5820}" presName="bkgdShape" presStyleLbl="node1" presStyleIdx="1" presStyleCnt="3" custLinFactNeighborX="-2107" custLinFactNeighborY="-326"/>
      <dgm:spPr/>
      <dgm:t>
        <a:bodyPr/>
        <a:lstStyle/>
        <a:p>
          <a:endParaRPr lang="en-US"/>
        </a:p>
      </dgm:t>
    </dgm:pt>
    <dgm:pt modelId="{96EE69F0-6F28-4760-B2CE-5F81D37A2680}" type="pres">
      <dgm:prSet presAssocID="{D9E7CA79-F794-413F-9555-3BBA05AC582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F788E-DC5A-4CC4-88BE-3B0F09BC90F3}" type="pres">
      <dgm:prSet presAssocID="{D9E7CA79-F794-413F-9555-3BBA05AC5820}" presName="invisiNode" presStyleLbl="node1" presStyleIdx="1" presStyleCnt="3"/>
      <dgm:spPr/>
    </dgm:pt>
    <dgm:pt modelId="{DC58C52F-C9BD-4614-9724-BCB755E6AF44}" type="pres">
      <dgm:prSet presAssocID="{D9E7CA79-F794-413F-9555-3BBA05AC5820}" presName="imagNode" presStyleLbl="fgImgPlace1" presStyleIdx="1" presStyleCnt="3" custScaleX="136195" custScaleY="135428" custLinFactNeighborX="-69" custLinFactNeighborY="105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AAFA87A-3DBD-40C4-9C1F-2C5F60DF3B92}" type="pres">
      <dgm:prSet presAssocID="{72D1C3C0-5FDA-431D-9006-2C07AC2FAD6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F31352-E7D3-4C89-A07E-BF368AA1D4FC}" type="pres">
      <dgm:prSet presAssocID="{372D2BE8-137A-4459-BECA-64FA984DA263}" presName="compNode" presStyleCnt="0"/>
      <dgm:spPr/>
    </dgm:pt>
    <dgm:pt modelId="{248877C6-223F-4D17-8F99-BFF44B53BB76}" type="pres">
      <dgm:prSet presAssocID="{372D2BE8-137A-4459-BECA-64FA984DA263}" presName="bkgdShape" presStyleLbl="node1" presStyleIdx="2" presStyleCnt="3"/>
      <dgm:spPr/>
      <dgm:t>
        <a:bodyPr/>
        <a:lstStyle/>
        <a:p>
          <a:endParaRPr lang="en-US"/>
        </a:p>
      </dgm:t>
    </dgm:pt>
    <dgm:pt modelId="{440EDDFE-7BD7-4322-AC07-E09D1857E01E}" type="pres">
      <dgm:prSet presAssocID="{372D2BE8-137A-4459-BECA-64FA984DA26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3D8B3-9F1F-4B86-8778-A3AB1B0450C8}" type="pres">
      <dgm:prSet presAssocID="{372D2BE8-137A-4459-BECA-64FA984DA263}" presName="invisiNode" presStyleLbl="node1" presStyleIdx="2" presStyleCnt="3"/>
      <dgm:spPr/>
    </dgm:pt>
    <dgm:pt modelId="{7145643B-01F5-493D-AEAB-2F874BAE707D}" type="pres">
      <dgm:prSet presAssocID="{372D2BE8-137A-4459-BECA-64FA984DA263}" presName="imagNode" presStyleLbl="fgImgPlace1" presStyleIdx="2" presStyleCnt="3" custAng="11078205" custScaleX="131071" custScaleY="1138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7F4D2BBE-E779-4CC5-9EBE-14F735414161}" type="presOf" srcId="{372D2BE8-137A-4459-BECA-64FA984DA263}" destId="{440EDDFE-7BD7-4322-AC07-E09D1857E01E}" srcOrd="1" destOrd="0" presId="urn:microsoft.com/office/officeart/2005/8/layout/hList7"/>
    <dgm:cxn modelId="{10FAB48E-6EB0-4AA0-9365-34BA52B633D8}" type="presOf" srcId="{372D2BE8-137A-4459-BECA-64FA984DA263}" destId="{248877C6-223F-4D17-8F99-BFF44B53BB76}" srcOrd="0" destOrd="0" presId="urn:microsoft.com/office/officeart/2005/8/layout/hList7"/>
    <dgm:cxn modelId="{EEE571A8-E03B-4A6E-B80E-804EEE0C9E5D}" type="presOf" srcId="{4DFD8F62-5E9F-4338-BFEC-46A6A8E09C34}" destId="{364472D7-02DD-4E4A-A9AC-F7FA4099B0F7}" srcOrd="0" destOrd="0" presId="urn:microsoft.com/office/officeart/2005/8/layout/hList7"/>
    <dgm:cxn modelId="{7A56EDE1-4BC0-4167-999F-1939C0E43851}" type="presOf" srcId="{D9E7CA79-F794-413F-9555-3BBA05AC5820}" destId="{B16D3F72-C706-4371-ADF3-B9A02DDA8378}" srcOrd="0" destOrd="0" presId="urn:microsoft.com/office/officeart/2005/8/layout/hList7"/>
    <dgm:cxn modelId="{541B6B26-5E47-4C04-8414-B45933832C0B}" srcId="{67ACA8A1-D248-4D93-B08B-713F7694381C}" destId="{D9E7CA79-F794-413F-9555-3BBA05AC5820}" srcOrd="1" destOrd="0" parTransId="{9FC536DE-C086-42E3-A199-E9BCA42FFEDB}" sibTransId="{72D1C3C0-5FDA-431D-9006-2C07AC2FAD67}"/>
    <dgm:cxn modelId="{BC42EFA4-DCAA-40C1-8839-05DAF0F23540}" srcId="{67ACA8A1-D248-4D93-B08B-713F7694381C}" destId="{372D2BE8-137A-4459-BECA-64FA984DA263}" srcOrd="2" destOrd="0" parTransId="{C408C4DC-9B8C-40FA-88EC-C1616C963B8A}" sibTransId="{AD57B986-B582-4725-BD61-7DD44A109127}"/>
    <dgm:cxn modelId="{BE93C3E9-8B9C-403A-A0FF-38A578DEA3B1}" type="presOf" srcId="{D9E7CA79-F794-413F-9555-3BBA05AC5820}" destId="{96EE69F0-6F28-4760-B2CE-5F81D37A2680}" srcOrd="1" destOrd="0" presId="urn:microsoft.com/office/officeart/2005/8/layout/hList7"/>
    <dgm:cxn modelId="{AD7024AC-E479-4D1E-85E0-BF8A21ACBD8B}" type="presOf" srcId="{A5EE3F83-76B7-4129-ADB3-9A95ADF8BF7D}" destId="{44E4DDF9-AB94-4E28-BA59-5BDB0771A0F4}" srcOrd="0" destOrd="0" presId="urn:microsoft.com/office/officeart/2005/8/layout/hList7"/>
    <dgm:cxn modelId="{F4F08061-3526-47A9-8D4C-FADC4560D1E8}" type="presOf" srcId="{72D1C3C0-5FDA-431D-9006-2C07AC2FAD67}" destId="{AAAFA87A-3DBD-40C4-9C1F-2C5F60DF3B92}" srcOrd="0" destOrd="0" presId="urn:microsoft.com/office/officeart/2005/8/layout/hList7"/>
    <dgm:cxn modelId="{16B42693-74E8-4C45-B777-BFDD2E817845}" type="presOf" srcId="{4DFD8F62-5E9F-4338-BFEC-46A6A8E09C34}" destId="{CF9CCDAA-CB88-4E83-82F4-57A0295959F4}" srcOrd="1" destOrd="0" presId="urn:microsoft.com/office/officeart/2005/8/layout/hList7"/>
    <dgm:cxn modelId="{6D6C604E-B7A3-4E64-9FAE-924507C6487B}" srcId="{67ACA8A1-D248-4D93-B08B-713F7694381C}" destId="{4DFD8F62-5E9F-4338-BFEC-46A6A8E09C34}" srcOrd="0" destOrd="0" parTransId="{9377F38C-F0D7-435E-ABA2-2CC8B471403A}" sibTransId="{A5EE3F83-76B7-4129-ADB3-9A95ADF8BF7D}"/>
    <dgm:cxn modelId="{D194C958-E6A0-4B6D-A353-8278168AB035}" type="presOf" srcId="{67ACA8A1-D248-4D93-B08B-713F7694381C}" destId="{50A2616D-8AAA-48A5-8780-B22677AB24F7}" srcOrd="0" destOrd="0" presId="urn:microsoft.com/office/officeart/2005/8/layout/hList7"/>
    <dgm:cxn modelId="{F2BFB238-C9D2-4183-A173-220967C2A34A}" type="presParOf" srcId="{50A2616D-8AAA-48A5-8780-B22677AB24F7}" destId="{E6054705-B72B-4D4E-A8D9-B1198A40619E}" srcOrd="0" destOrd="0" presId="urn:microsoft.com/office/officeart/2005/8/layout/hList7"/>
    <dgm:cxn modelId="{8E62BFEC-8C59-4EAB-8D42-38202DEC6F08}" type="presParOf" srcId="{50A2616D-8AAA-48A5-8780-B22677AB24F7}" destId="{60E985D9-EDFF-4287-9EE2-33FB7B699DA0}" srcOrd="1" destOrd="0" presId="urn:microsoft.com/office/officeart/2005/8/layout/hList7"/>
    <dgm:cxn modelId="{11490A84-FD6D-47CB-9BF2-0CE7CD65AAD2}" type="presParOf" srcId="{60E985D9-EDFF-4287-9EE2-33FB7B699DA0}" destId="{AF10FCA7-F256-42EF-B880-DF57C5AFEC69}" srcOrd="0" destOrd="0" presId="urn:microsoft.com/office/officeart/2005/8/layout/hList7"/>
    <dgm:cxn modelId="{1C840C69-BDC0-4880-8F37-A297E8731F2D}" type="presParOf" srcId="{AF10FCA7-F256-42EF-B880-DF57C5AFEC69}" destId="{364472D7-02DD-4E4A-A9AC-F7FA4099B0F7}" srcOrd="0" destOrd="0" presId="urn:microsoft.com/office/officeart/2005/8/layout/hList7"/>
    <dgm:cxn modelId="{14FE06B5-0DED-4309-8B4A-683AADB5AB4A}" type="presParOf" srcId="{AF10FCA7-F256-42EF-B880-DF57C5AFEC69}" destId="{CF9CCDAA-CB88-4E83-82F4-57A0295959F4}" srcOrd="1" destOrd="0" presId="urn:microsoft.com/office/officeart/2005/8/layout/hList7"/>
    <dgm:cxn modelId="{A0F48993-A7D5-4678-A9E9-928467FBB815}" type="presParOf" srcId="{AF10FCA7-F256-42EF-B880-DF57C5AFEC69}" destId="{59CCC8D4-0CEE-4B57-B77C-2D1FFDC45D41}" srcOrd="2" destOrd="0" presId="urn:microsoft.com/office/officeart/2005/8/layout/hList7"/>
    <dgm:cxn modelId="{BFF35848-196D-4C3C-ADE7-8DF028301640}" type="presParOf" srcId="{AF10FCA7-F256-42EF-B880-DF57C5AFEC69}" destId="{3F42B4C5-7BB8-4356-8C02-3E49EA74D1EC}" srcOrd="3" destOrd="0" presId="urn:microsoft.com/office/officeart/2005/8/layout/hList7"/>
    <dgm:cxn modelId="{385B90FC-E607-4A7D-B281-26FFAFD67AF5}" type="presParOf" srcId="{60E985D9-EDFF-4287-9EE2-33FB7B699DA0}" destId="{44E4DDF9-AB94-4E28-BA59-5BDB0771A0F4}" srcOrd="1" destOrd="0" presId="urn:microsoft.com/office/officeart/2005/8/layout/hList7"/>
    <dgm:cxn modelId="{35ED06CD-4BF0-4C31-85C1-A32A04B0066F}" type="presParOf" srcId="{60E985D9-EDFF-4287-9EE2-33FB7B699DA0}" destId="{3A292177-EC33-41D1-8F2E-3CB43E1275D6}" srcOrd="2" destOrd="0" presId="urn:microsoft.com/office/officeart/2005/8/layout/hList7"/>
    <dgm:cxn modelId="{53DC4B64-AE0C-4273-A6B6-2952F3B659C5}" type="presParOf" srcId="{3A292177-EC33-41D1-8F2E-3CB43E1275D6}" destId="{B16D3F72-C706-4371-ADF3-B9A02DDA8378}" srcOrd="0" destOrd="0" presId="urn:microsoft.com/office/officeart/2005/8/layout/hList7"/>
    <dgm:cxn modelId="{8D6EE122-7EC4-4552-8778-70AEF5AF53AE}" type="presParOf" srcId="{3A292177-EC33-41D1-8F2E-3CB43E1275D6}" destId="{96EE69F0-6F28-4760-B2CE-5F81D37A2680}" srcOrd="1" destOrd="0" presId="urn:microsoft.com/office/officeart/2005/8/layout/hList7"/>
    <dgm:cxn modelId="{75357585-E1FB-4908-AB35-2F38B75B0808}" type="presParOf" srcId="{3A292177-EC33-41D1-8F2E-3CB43E1275D6}" destId="{D21F788E-DC5A-4CC4-88BE-3B0F09BC90F3}" srcOrd="2" destOrd="0" presId="urn:microsoft.com/office/officeart/2005/8/layout/hList7"/>
    <dgm:cxn modelId="{F465B720-1C5C-4C83-9FE5-39787A57A565}" type="presParOf" srcId="{3A292177-EC33-41D1-8F2E-3CB43E1275D6}" destId="{DC58C52F-C9BD-4614-9724-BCB755E6AF44}" srcOrd="3" destOrd="0" presId="urn:microsoft.com/office/officeart/2005/8/layout/hList7"/>
    <dgm:cxn modelId="{8104245C-1D9E-4D79-8827-FF58343A91AA}" type="presParOf" srcId="{60E985D9-EDFF-4287-9EE2-33FB7B699DA0}" destId="{AAAFA87A-3DBD-40C4-9C1F-2C5F60DF3B92}" srcOrd="3" destOrd="0" presId="urn:microsoft.com/office/officeart/2005/8/layout/hList7"/>
    <dgm:cxn modelId="{E7E1C3D3-782C-458A-9365-CF1B0905760B}" type="presParOf" srcId="{60E985D9-EDFF-4287-9EE2-33FB7B699DA0}" destId="{8AF31352-E7D3-4C89-A07E-BF368AA1D4FC}" srcOrd="4" destOrd="0" presId="urn:microsoft.com/office/officeart/2005/8/layout/hList7"/>
    <dgm:cxn modelId="{6BE4B375-BBA9-43E2-BDE1-7FB4EA6B305D}" type="presParOf" srcId="{8AF31352-E7D3-4C89-A07E-BF368AA1D4FC}" destId="{248877C6-223F-4D17-8F99-BFF44B53BB76}" srcOrd="0" destOrd="0" presId="urn:microsoft.com/office/officeart/2005/8/layout/hList7"/>
    <dgm:cxn modelId="{A6E57E58-CB08-4758-B0C3-C16445C1E83F}" type="presParOf" srcId="{8AF31352-E7D3-4C89-A07E-BF368AA1D4FC}" destId="{440EDDFE-7BD7-4322-AC07-E09D1857E01E}" srcOrd="1" destOrd="0" presId="urn:microsoft.com/office/officeart/2005/8/layout/hList7"/>
    <dgm:cxn modelId="{06EE949F-FEFB-4B01-ADFD-A22B2C978E12}" type="presParOf" srcId="{8AF31352-E7D3-4C89-A07E-BF368AA1D4FC}" destId="{71C3D8B3-9F1F-4B86-8778-A3AB1B0450C8}" srcOrd="2" destOrd="0" presId="urn:microsoft.com/office/officeart/2005/8/layout/hList7"/>
    <dgm:cxn modelId="{C96D7088-1DDB-42CA-9D3A-DF4A3BEE1D2F}" type="presParOf" srcId="{8AF31352-E7D3-4C89-A07E-BF368AA1D4FC}" destId="{7145643B-01F5-493D-AEAB-2F874BAE707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>
              <a:solidFill>
                <a:schemeClr val="accent3">
                  <a:lumMod val="50000"/>
                </a:schemeClr>
              </a:solidFill>
            </a:rPr>
            <a:t>Порески приходи</a:t>
          </a:r>
          <a:endParaRPr 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sr-Cyrl-RS" altLang="en-US" sz="1400" baseline="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aseline="0" dirty="0">
            <a:solidFill>
              <a:schemeClr val="accent2">
                <a:lumMod val="50000"/>
              </a:schemeClr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>
              <a:solidFill>
                <a:schemeClr val="accent3">
                  <a:lumMod val="50000"/>
                </a:schemeClr>
              </a:solidFill>
            </a:rPr>
            <a:t>Донације, помоћи и трансфери</a:t>
          </a:r>
          <a:endParaRPr 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CS" sz="1400" b="0" i="0" baseline="0" dirty="0">
              <a:solidFill>
                <a:schemeClr val="accent1">
                  <a:lumMod val="50000"/>
                </a:schemeClr>
              </a:solidFill>
            </a:rPr>
            <a:t>Донације</a:t>
          </a:r>
          <a:r>
            <a:rPr lang="sr-Cyrl-CS" sz="1400" b="1" baseline="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sr-Cyrl-CS" sz="1400" baseline="0" dirty="0">
              <a:solidFill>
                <a:schemeClr val="accent1">
                  <a:lumMod val="50000"/>
                </a:schemeClr>
              </a:solidFill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огу бити </a:t>
          </a:r>
          <a:r>
            <a:rPr lang="sr-Cyrl-RS" altLang="en-US" sz="1400" b="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наменски (за тачно утврђене намене) или ненаменски (није им унапред утврђена намена те се могу у складу са законом </a:t>
          </a:r>
          <a:r>
            <a:rPr lang="sr-Cyrl-RS" altLang="en-US" sz="14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користити за било које сврхе)</a:t>
          </a:r>
          <a:r>
            <a:rPr lang="sr-Latn-RS" altLang="en-US" sz="14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endParaRPr lang="en-US" sz="14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>
              <a:solidFill>
                <a:schemeClr val="accent3">
                  <a:lumMod val="50000"/>
                </a:schemeClr>
              </a:solidFill>
            </a:rPr>
            <a:t>Непорески приходи</a:t>
          </a:r>
          <a:endParaRPr 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>
              <a:solidFill>
                <a:schemeClr val="accent3">
                  <a:lumMod val="50000"/>
                </a:schemeClr>
              </a:solidFill>
            </a:rPr>
            <a:t>Примања од продаје нефинансијске имовине</a:t>
          </a:r>
          <a:endParaRPr 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baseline="0" dirty="0">
              <a:solidFill>
                <a:schemeClr val="accent2">
                  <a:lumMod val="5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baseline="0" dirty="0">
            <a:solidFill>
              <a:schemeClr val="accent2">
                <a:lumMod val="5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>
              <a:solidFill>
                <a:schemeClr val="accent3">
                  <a:lumMod val="50000"/>
                </a:schemeClr>
              </a:solidFill>
            </a:rPr>
            <a:t>Примања од задуживања и  продаје финансијске имовине</a:t>
          </a:r>
          <a:endParaRPr 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baseline="0" dirty="0">
              <a:solidFill>
                <a:schemeClr val="accent1">
                  <a:lumMod val="50000"/>
                </a:schemeClr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>
              <a:solidFill>
                <a:schemeClr val="accent3">
                  <a:lumMod val="50000"/>
                </a:schemeClr>
              </a:solidFill>
            </a:rPr>
            <a:t>Пренета средства из ранијих година</a:t>
          </a:r>
          <a:endParaRPr 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baseline="0" dirty="0">
              <a:solidFill>
                <a:schemeClr val="accent1">
                  <a:lumMod val="50000"/>
                </a:schemeClr>
              </a:solidFill>
            </a:rPr>
            <a:t> Представљају вишак прихода буџета града који нису потрошени у претходној  буџетској години</a:t>
          </a:r>
          <a:endParaRPr lang="en-US" sz="14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 custScaleY="94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 custLinFactNeighborX="-4398" custLinFactNeighborY="-118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 custScaleY="61353" custLinFactNeighborX="-5785" custLinFactNeighborY="-15713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 custScaleY="45940" custLinFactNeighborX="2846" custLinFactNeighborY="-1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 custLinFactNeighborX="13533" custLinFactNeighborY="-21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 custScaleY="61872" custLinFactNeighborX="39043" custLinFactNeighborY="-27392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 custLinFactNeighborX="2846" custLinFactNeighborY="-27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 custLinFactNeighborX="-5785" custLinFactNeighborY="-4048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 custLinFactNeighborX="2846" custLinFactNeighborY="-40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91E73B-B854-479F-81C0-5BD64AAEE06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D652F9-F135-452E-8E0F-7FB10D6B6950}">
      <dgm:prSet phldrT="[Text]" custT="1"/>
      <dgm:spPr/>
      <dgm:t>
        <a:bodyPr/>
        <a:lstStyle/>
        <a:p>
          <a:r>
            <a:rPr lang="sr-Cyrl-RS" sz="1400" dirty="0"/>
            <a:t>Донације,помоћи и трансфери</a:t>
          </a:r>
        </a:p>
        <a:p>
          <a:r>
            <a:rPr lang="sr-Cyrl-RS" sz="1400" dirty="0"/>
            <a:t>65,000,000.00</a:t>
          </a:r>
          <a:endParaRPr lang="en-US" sz="1400" dirty="0"/>
        </a:p>
      </dgm:t>
    </dgm:pt>
    <dgm:pt modelId="{5714C0CC-F15B-470D-8CF6-8F09B22C4AB1}" type="parTrans" cxnId="{EB5702E2-2CC0-43C8-912C-6EEEEF504288}">
      <dgm:prSet/>
      <dgm:spPr/>
      <dgm:t>
        <a:bodyPr/>
        <a:lstStyle/>
        <a:p>
          <a:endParaRPr lang="en-US"/>
        </a:p>
      </dgm:t>
    </dgm:pt>
    <dgm:pt modelId="{2EE2B965-B658-47BB-971D-D7CE623D6193}" type="sibTrans" cxnId="{EB5702E2-2CC0-43C8-912C-6EEEEF504288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r-Cyrl-RS" sz="1000" dirty="0"/>
            <a:t>Пренета средства из ранијих година</a:t>
          </a:r>
        </a:p>
        <a:p>
          <a:r>
            <a:rPr lang="sr-Cyrl-RS" sz="1000" dirty="0"/>
            <a:t>2,000,000.00</a:t>
          </a:r>
          <a:endParaRPr lang="en-US" sz="1000" dirty="0"/>
        </a:p>
      </dgm:t>
    </dgm:pt>
    <dgm:pt modelId="{E661F3AB-1037-4B82-90A2-4D6B42D92A48}">
      <dgm:prSet phldrT="[Text]" custT="1"/>
      <dgm:spPr/>
      <dgm:t>
        <a:bodyPr/>
        <a:lstStyle/>
        <a:p>
          <a:r>
            <a:rPr lang="sr-Cyrl-RS" sz="1000" dirty="0"/>
            <a:t>Непорески приходи</a:t>
          </a:r>
        </a:p>
        <a:p>
          <a:r>
            <a:rPr lang="sr-Cyrl-RS" sz="1000" dirty="0"/>
            <a:t>400,000.00</a:t>
          </a:r>
          <a:endParaRPr lang="en-US" sz="1000" dirty="0"/>
        </a:p>
      </dgm:t>
    </dgm:pt>
    <dgm:pt modelId="{55F15348-B0CB-4246-8758-40C9877E63C5}" type="parTrans" cxnId="{6A1B7C1E-BD8B-4111-BCAC-7B72DE1B34E2}">
      <dgm:prSet/>
      <dgm:spPr/>
      <dgm:t>
        <a:bodyPr/>
        <a:lstStyle/>
        <a:p>
          <a:endParaRPr lang="en-US"/>
        </a:p>
      </dgm:t>
    </dgm:pt>
    <dgm:pt modelId="{0B19B6E1-EAFE-4FA4-8E3B-24B4A2E71F12}" type="sibTrans" cxnId="{6A1B7C1E-BD8B-4111-BCAC-7B72DE1B34E2}">
      <dgm:prSet custT="1"/>
      <dgm:spPr/>
      <dgm:t>
        <a:bodyPr/>
        <a:lstStyle/>
        <a:p>
          <a:r>
            <a:rPr lang="sr-Cyrl-RS" sz="2000" dirty="0"/>
            <a:t>Порези </a:t>
          </a:r>
        </a:p>
        <a:p>
          <a:r>
            <a:rPr lang="sr-Cyrl-RS" sz="2000" dirty="0"/>
            <a:t>133,001,410.00</a:t>
          </a:r>
          <a:endParaRPr lang="en-US" sz="2000" dirty="0"/>
        </a:p>
      </dgm:t>
    </dgm:pt>
    <dgm:pt modelId="{0892AEDB-7118-44FC-99A1-B5A3CA3CE399}">
      <dgm:prSet phldrT="[Text]" phldr="1"/>
      <dgm:spPr/>
      <dgm:t>
        <a:bodyPr/>
        <a:lstStyle/>
        <a:p>
          <a:endParaRPr lang="en-US"/>
        </a:p>
      </dgm:t>
    </dgm:pt>
    <dgm:pt modelId="{9A58152F-2F97-4D48-96BD-ACD747A99DA1}" type="parTrans" cxnId="{0AE8630C-F0F0-49D2-BFDC-1484D62FF658}">
      <dgm:prSet/>
      <dgm:spPr/>
      <dgm:t>
        <a:bodyPr/>
        <a:lstStyle/>
        <a:p>
          <a:endParaRPr lang="en-US"/>
        </a:p>
      </dgm:t>
    </dgm:pt>
    <dgm:pt modelId="{7F01EC87-191B-4BF1-BD82-6770B9731B7C}" type="sibTrans" cxnId="{0AE8630C-F0F0-49D2-BFDC-1484D62FF658}">
      <dgm:prSet/>
      <dgm:spPr/>
      <dgm:t>
        <a:bodyPr/>
        <a:lstStyle/>
        <a:p>
          <a:endParaRPr lang="en-US"/>
        </a:p>
      </dgm:t>
    </dgm:pt>
    <dgm:pt modelId="{6A96714A-427D-4F45-A2D4-0EB08A2D212D}">
      <dgm:prSet phldrT="[Text]" custT="1"/>
      <dgm:spPr/>
      <dgm:t>
        <a:bodyPr/>
        <a:lstStyle/>
        <a:p>
          <a:r>
            <a:rPr lang="sr-Cyrl-RS" sz="1000" dirty="0"/>
            <a:t>Меморандумске ставке за рефундацију расхода </a:t>
          </a:r>
        </a:p>
        <a:p>
          <a:r>
            <a:rPr lang="sr-Cyrl-RS" sz="1000" dirty="0"/>
            <a:t>150,000.00</a:t>
          </a:r>
          <a:endParaRPr lang="en-US" sz="1000" dirty="0"/>
        </a:p>
      </dgm:t>
    </dgm:pt>
    <dgm:pt modelId="{76009BDF-48B8-46E6-A01B-A010C069F7AF}" type="parTrans" cxnId="{F79F4A48-AB54-4804-B734-8A963BDFD3E9}">
      <dgm:prSet/>
      <dgm:spPr/>
      <dgm:t>
        <a:bodyPr/>
        <a:lstStyle/>
        <a:p>
          <a:endParaRPr lang="en-US"/>
        </a:p>
      </dgm:t>
    </dgm:pt>
    <dgm:pt modelId="{BE50E5E9-2F0C-4BE7-9780-114A0AF5FBE6}" type="sibTrans" cxnId="{F79F4A48-AB54-4804-B734-8A963BDFD3E9}">
      <dgm:prSet/>
      <dgm:spPr/>
      <dgm:t>
        <a:bodyPr/>
        <a:lstStyle/>
        <a:p>
          <a:endParaRPr lang="en-US"/>
        </a:p>
      </dgm:t>
    </dgm:pt>
    <dgm:pt modelId="{CAA37990-1871-451F-85F1-4486737636E3}" type="pres">
      <dgm:prSet presAssocID="{2391E73B-B854-479F-81C0-5BD64AAEE06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CD214FD-0854-488F-9C38-0212CDB70FDC}" type="pres">
      <dgm:prSet presAssocID="{C8D652F9-F135-452E-8E0F-7FB10D6B6950}" presName="composite" presStyleCnt="0"/>
      <dgm:spPr/>
    </dgm:pt>
    <dgm:pt modelId="{9B20C22D-5766-4D21-937D-7E523E6AB278}" type="pres">
      <dgm:prSet presAssocID="{C8D652F9-F135-452E-8E0F-7FB10D6B6950}" presName="Parent1" presStyleLbl="node1" presStyleIdx="0" presStyleCnt="6" custScaleX="314712" custScaleY="195871" custLinFactX="100000" custLinFactNeighborX="138678" custLinFactNeighborY="73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4F20-F736-4275-9F6E-BAAB63BBF500}" type="pres">
      <dgm:prSet presAssocID="{C8D652F9-F135-452E-8E0F-7FB10D6B6950}" presName="Childtext1" presStyleLbl="revTx" presStyleIdx="0" presStyleCnt="3" custLinFactNeighborX="-84618" custLinFactNeighborY="-10340">
        <dgm:presLayoutVars>
          <dgm:chMax val="0"/>
          <dgm:chPref val="0"/>
          <dgm:bulletEnabled val="1"/>
        </dgm:presLayoutVars>
      </dgm:prSet>
      <dgm:spPr/>
    </dgm:pt>
    <dgm:pt modelId="{E15F8044-44A7-47E1-BD9F-F9278977CF09}" type="pres">
      <dgm:prSet presAssocID="{C8D652F9-F135-452E-8E0F-7FB10D6B6950}" presName="BalanceSpacing" presStyleCnt="0"/>
      <dgm:spPr/>
    </dgm:pt>
    <dgm:pt modelId="{5690238D-73EE-409F-8629-40FEAD4E3C3D}" type="pres">
      <dgm:prSet presAssocID="{C8D652F9-F135-452E-8E0F-7FB10D6B6950}" presName="BalanceSpacing1" presStyleCnt="0"/>
      <dgm:spPr/>
    </dgm:pt>
    <dgm:pt modelId="{DB55B371-64B7-4C58-BB38-2783341C6531}" type="pres">
      <dgm:prSet presAssocID="{2EE2B965-B658-47BB-971D-D7CE623D6193}" presName="Accent1Text" presStyleLbl="node1" presStyleIdx="1" presStyleCnt="6" custAng="0" custScaleX="213801" custScaleY="131114" custLinFactX="-99831" custLinFactNeighborX="-100000" custLinFactNeighborY="-17602"/>
      <dgm:spPr/>
      <dgm:t>
        <a:bodyPr/>
        <a:lstStyle/>
        <a:p>
          <a:endParaRPr lang="en-US"/>
        </a:p>
      </dgm:t>
    </dgm:pt>
    <dgm:pt modelId="{DBF45FFD-0DAA-4F0F-B3FF-3D41541D299E}" type="pres">
      <dgm:prSet presAssocID="{2EE2B965-B658-47BB-971D-D7CE623D6193}" presName="spaceBetweenRectangles" presStyleCnt="0"/>
      <dgm:spPr/>
    </dgm:pt>
    <dgm:pt modelId="{E96B1F5A-3566-42A0-959A-F2AC3D2484D4}" type="pres">
      <dgm:prSet presAssocID="{E661F3AB-1037-4B82-90A2-4D6B42D92A48}" presName="composite" presStyleCnt="0"/>
      <dgm:spPr/>
    </dgm:pt>
    <dgm:pt modelId="{47CE573D-697F-4BCB-B1E9-02A0D83DB89A}" type="pres">
      <dgm:prSet presAssocID="{E661F3AB-1037-4B82-90A2-4D6B42D92A48}" presName="Parent1" presStyleLbl="node1" presStyleIdx="2" presStyleCnt="6" custScaleX="161469" custScaleY="82837" custLinFactX="175661" custLinFactY="39819" custLinFactNeighborX="2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7FC98-4006-4299-AF50-59DC9618B120}" type="pres">
      <dgm:prSet presAssocID="{E661F3AB-1037-4B82-90A2-4D6B42D92A4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7261D-6FCE-4135-B22C-33528D595F51}" type="pres">
      <dgm:prSet presAssocID="{E661F3AB-1037-4B82-90A2-4D6B42D92A48}" presName="BalanceSpacing" presStyleCnt="0"/>
      <dgm:spPr/>
    </dgm:pt>
    <dgm:pt modelId="{DE528D2A-65D7-4DD4-B867-17F5EA1BD87B}" type="pres">
      <dgm:prSet presAssocID="{E661F3AB-1037-4B82-90A2-4D6B42D92A48}" presName="BalanceSpacing1" presStyleCnt="0"/>
      <dgm:spPr/>
    </dgm:pt>
    <dgm:pt modelId="{90729EC2-D595-4C1A-863A-5E71AEC2362C}" type="pres">
      <dgm:prSet presAssocID="{0B19B6E1-EAFE-4FA4-8E3B-24B4A2E71F12}" presName="Accent1Text" presStyleLbl="node1" presStyleIdx="3" presStyleCnt="6" custScaleX="521012" custScaleY="268672" custLinFactNeighborX="-80897" custLinFactNeighborY="-1760"/>
      <dgm:spPr/>
      <dgm:t>
        <a:bodyPr/>
        <a:lstStyle/>
        <a:p>
          <a:endParaRPr lang="en-US"/>
        </a:p>
      </dgm:t>
    </dgm:pt>
    <dgm:pt modelId="{09C7CF6A-6BB0-4751-BA27-D12823BF9315}" type="pres">
      <dgm:prSet presAssocID="{0B19B6E1-EAFE-4FA4-8E3B-24B4A2E71F12}" presName="spaceBetweenRectangles" presStyleCnt="0"/>
      <dgm:spPr/>
    </dgm:pt>
    <dgm:pt modelId="{9A98BF70-1F34-4961-A4CA-265F77C421E2}" type="pres">
      <dgm:prSet presAssocID="{6A96714A-427D-4F45-A2D4-0EB08A2D212D}" presName="composite" presStyleCnt="0"/>
      <dgm:spPr/>
    </dgm:pt>
    <dgm:pt modelId="{0DBC205B-B504-48C0-A480-B6C6E3BDDEBE}" type="pres">
      <dgm:prSet presAssocID="{6A96714A-427D-4F45-A2D4-0EB08A2D212D}" presName="Parent1" presStyleLbl="node1" presStyleIdx="4" presStyleCnt="6" custScaleX="179186" custLinFactX="-142244" custLinFactNeighborX="-200000" custLinFactNeighborY="-90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BCBD7-FA03-4E4D-ADBE-0755D18CBFDC}" type="pres">
      <dgm:prSet presAssocID="{6A96714A-427D-4F45-A2D4-0EB08A2D212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6F6A267-C502-4179-9B45-33CF3794D97B}" type="pres">
      <dgm:prSet presAssocID="{6A96714A-427D-4F45-A2D4-0EB08A2D212D}" presName="BalanceSpacing" presStyleCnt="0"/>
      <dgm:spPr/>
    </dgm:pt>
    <dgm:pt modelId="{5F57B22A-3EF6-4B25-B490-F92975C77D8F}" type="pres">
      <dgm:prSet presAssocID="{6A96714A-427D-4F45-A2D4-0EB08A2D212D}" presName="BalanceSpacing1" presStyleCnt="0"/>
      <dgm:spPr/>
    </dgm:pt>
    <dgm:pt modelId="{7FA94058-FBC2-40A9-B1F5-4E4A22D3386A}" type="pres">
      <dgm:prSet presAssocID="{BE50E5E9-2F0C-4BE7-9780-114A0AF5FBE6}" presName="Accent1Text" presStyleLbl="node1" presStyleIdx="5" presStyleCnt="6" custFlipHor="1" custScaleX="4722" custScaleY="4742" custLinFactX="-39501" custLinFactNeighborX="-100000" custLinFactNeighborY="47821"/>
      <dgm:spPr/>
      <dgm:t>
        <a:bodyPr/>
        <a:lstStyle/>
        <a:p>
          <a:endParaRPr lang="en-US"/>
        </a:p>
      </dgm:t>
    </dgm:pt>
  </dgm:ptLst>
  <dgm:cxnLst>
    <dgm:cxn modelId="{F79F4A48-AB54-4804-B734-8A963BDFD3E9}" srcId="{2391E73B-B854-479F-81C0-5BD64AAEE060}" destId="{6A96714A-427D-4F45-A2D4-0EB08A2D212D}" srcOrd="2" destOrd="0" parTransId="{76009BDF-48B8-46E6-A01B-A010C069F7AF}" sibTransId="{BE50E5E9-2F0C-4BE7-9780-114A0AF5FBE6}"/>
    <dgm:cxn modelId="{1BB419CB-57C0-445B-AB54-3C147021B257}" type="presOf" srcId="{2391E73B-B854-479F-81C0-5BD64AAEE060}" destId="{CAA37990-1871-451F-85F1-4486737636E3}" srcOrd="0" destOrd="0" presId="urn:microsoft.com/office/officeart/2008/layout/AlternatingHexagons"/>
    <dgm:cxn modelId="{E8221388-F5B5-4DE4-A07B-2483CA106916}" type="presOf" srcId="{0892AEDB-7118-44FC-99A1-B5A3CA3CE399}" destId="{D217FC98-4006-4299-AF50-59DC9618B120}" srcOrd="0" destOrd="0" presId="urn:microsoft.com/office/officeart/2008/layout/AlternatingHexagons"/>
    <dgm:cxn modelId="{C6BE65DD-B6B4-4857-8392-72BC2F8F1D13}" type="presOf" srcId="{6A96714A-427D-4F45-A2D4-0EB08A2D212D}" destId="{0DBC205B-B504-48C0-A480-B6C6E3BDDEBE}" srcOrd="0" destOrd="0" presId="urn:microsoft.com/office/officeart/2008/layout/AlternatingHexagons"/>
    <dgm:cxn modelId="{A6704730-C6FA-409E-867D-3C0101812C19}" type="presOf" srcId="{0B19B6E1-EAFE-4FA4-8E3B-24B4A2E71F12}" destId="{90729EC2-D595-4C1A-863A-5E71AEC2362C}" srcOrd="0" destOrd="0" presId="urn:microsoft.com/office/officeart/2008/layout/AlternatingHexagons"/>
    <dgm:cxn modelId="{0AE8630C-F0F0-49D2-BFDC-1484D62FF658}" srcId="{E661F3AB-1037-4B82-90A2-4D6B42D92A48}" destId="{0892AEDB-7118-44FC-99A1-B5A3CA3CE399}" srcOrd="0" destOrd="0" parTransId="{9A58152F-2F97-4D48-96BD-ACD747A99DA1}" sibTransId="{7F01EC87-191B-4BF1-BD82-6770B9731B7C}"/>
    <dgm:cxn modelId="{6C978D2B-7828-4C93-BFF1-52981CD35C30}" type="presOf" srcId="{C8D652F9-F135-452E-8E0F-7FB10D6B6950}" destId="{9B20C22D-5766-4D21-937D-7E523E6AB278}" srcOrd="0" destOrd="0" presId="urn:microsoft.com/office/officeart/2008/layout/AlternatingHexagons"/>
    <dgm:cxn modelId="{EB5702E2-2CC0-43C8-912C-6EEEEF504288}" srcId="{2391E73B-B854-479F-81C0-5BD64AAEE060}" destId="{C8D652F9-F135-452E-8E0F-7FB10D6B6950}" srcOrd="0" destOrd="0" parTransId="{5714C0CC-F15B-470D-8CF6-8F09B22C4AB1}" sibTransId="{2EE2B965-B658-47BB-971D-D7CE623D6193}"/>
    <dgm:cxn modelId="{883D4088-8F56-4776-8F3A-461FBA62C264}" type="presOf" srcId="{E661F3AB-1037-4B82-90A2-4D6B42D92A48}" destId="{47CE573D-697F-4BCB-B1E9-02A0D83DB89A}" srcOrd="0" destOrd="0" presId="urn:microsoft.com/office/officeart/2008/layout/AlternatingHexagons"/>
    <dgm:cxn modelId="{42AE8478-F769-486F-9A1B-63A41B48CDDE}" type="presOf" srcId="{BE50E5E9-2F0C-4BE7-9780-114A0AF5FBE6}" destId="{7FA94058-FBC2-40A9-B1F5-4E4A22D3386A}" srcOrd="0" destOrd="0" presId="urn:microsoft.com/office/officeart/2008/layout/AlternatingHexagons"/>
    <dgm:cxn modelId="{6A1B7C1E-BD8B-4111-BCAC-7B72DE1B34E2}" srcId="{2391E73B-B854-479F-81C0-5BD64AAEE060}" destId="{E661F3AB-1037-4B82-90A2-4D6B42D92A48}" srcOrd="1" destOrd="0" parTransId="{55F15348-B0CB-4246-8758-40C9877E63C5}" sibTransId="{0B19B6E1-EAFE-4FA4-8E3B-24B4A2E71F12}"/>
    <dgm:cxn modelId="{44D97AD4-2B9C-495A-9A9D-CF058173ADA0}" type="presOf" srcId="{2EE2B965-B658-47BB-971D-D7CE623D6193}" destId="{DB55B371-64B7-4C58-BB38-2783341C6531}" srcOrd="0" destOrd="0" presId="urn:microsoft.com/office/officeart/2008/layout/AlternatingHexagons"/>
    <dgm:cxn modelId="{808C4BF6-F240-4E62-94AB-CEE6C5CFB55C}" type="presParOf" srcId="{CAA37990-1871-451F-85F1-4486737636E3}" destId="{7CD214FD-0854-488F-9C38-0212CDB70FDC}" srcOrd="0" destOrd="0" presId="urn:microsoft.com/office/officeart/2008/layout/AlternatingHexagons"/>
    <dgm:cxn modelId="{B6A10F20-A206-4E5A-A8FA-F2A913380CEF}" type="presParOf" srcId="{7CD214FD-0854-488F-9C38-0212CDB70FDC}" destId="{9B20C22D-5766-4D21-937D-7E523E6AB278}" srcOrd="0" destOrd="0" presId="urn:microsoft.com/office/officeart/2008/layout/AlternatingHexagons"/>
    <dgm:cxn modelId="{F65217BB-F5B4-46A3-8C41-AF6E3B78FC4D}" type="presParOf" srcId="{7CD214FD-0854-488F-9C38-0212CDB70FDC}" destId="{FD064F20-F736-4275-9F6E-BAAB63BBF500}" srcOrd="1" destOrd="0" presId="urn:microsoft.com/office/officeart/2008/layout/AlternatingHexagons"/>
    <dgm:cxn modelId="{8F43A197-5100-4D3C-9C3E-9EE20CDCD1DE}" type="presParOf" srcId="{7CD214FD-0854-488F-9C38-0212CDB70FDC}" destId="{E15F8044-44A7-47E1-BD9F-F9278977CF09}" srcOrd="2" destOrd="0" presId="urn:microsoft.com/office/officeart/2008/layout/AlternatingHexagons"/>
    <dgm:cxn modelId="{AE653297-E88D-4BB3-9794-15020F796A52}" type="presParOf" srcId="{7CD214FD-0854-488F-9C38-0212CDB70FDC}" destId="{5690238D-73EE-409F-8629-40FEAD4E3C3D}" srcOrd="3" destOrd="0" presId="urn:microsoft.com/office/officeart/2008/layout/AlternatingHexagons"/>
    <dgm:cxn modelId="{5D77A3C5-D4D7-4AAE-A091-E85993A3CC21}" type="presParOf" srcId="{7CD214FD-0854-488F-9C38-0212CDB70FDC}" destId="{DB55B371-64B7-4C58-BB38-2783341C6531}" srcOrd="4" destOrd="0" presId="urn:microsoft.com/office/officeart/2008/layout/AlternatingHexagons"/>
    <dgm:cxn modelId="{0F8288AD-2C82-4445-8B04-455C4AEB221B}" type="presParOf" srcId="{CAA37990-1871-451F-85F1-4486737636E3}" destId="{DBF45FFD-0DAA-4F0F-B3FF-3D41541D299E}" srcOrd="1" destOrd="0" presId="urn:microsoft.com/office/officeart/2008/layout/AlternatingHexagons"/>
    <dgm:cxn modelId="{4963404D-3BE4-49C0-BD66-2654B8AF3876}" type="presParOf" srcId="{CAA37990-1871-451F-85F1-4486737636E3}" destId="{E96B1F5A-3566-42A0-959A-F2AC3D2484D4}" srcOrd="2" destOrd="0" presId="urn:microsoft.com/office/officeart/2008/layout/AlternatingHexagons"/>
    <dgm:cxn modelId="{1FD2DEA3-46C6-4CF2-ACF8-30B15394576A}" type="presParOf" srcId="{E96B1F5A-3566-42A0-959A-F2AC3D2484D4}" destId="{47CE573D-697F-4BCB-B1E9-02A0D83DB89A}" srcOrd="0" destOrd="0" presId="urn:microsoft.com/office/officeart/2008/layout/AlternatingHexagons"/>
    <dgm:cxn modelId="{167B7E0C-7F14-4F33-AE12-1CAFB79C2CC2}" type="presParOf" srcId="{E96B1F5A-3566-42A0-959A-F2AC3D2484D4}" destId="{D217FC98-4006-4299-AF50-59DC9618B120}" srcOrd="1" destOrd="0" presId="urn:microsoft.com/office/officeart/2008/layout/AlternatingHexagons"/>
    <dgm:cxn modelId="{C7CDFA2D-EDBB-45D3-88CE-02D21A31863E}" type="presParOf" srcId="{E96B1F5A-3566-42A0-959A-F2AC3D2484D4}" destId="{6067261D-6FCE-4135-B22C-33528D595F51}" srcOrd="2" destOrd="0" presId="urn:microsoft.com/office/officeart/2008/layout/AlternatingHexagons"/>
    <dgm:cxn modelId="{EF8CF538-D48F-4DB0-B377-DBED91EA6BBA}" type="presParOf" srcId="{E96B1F5A-3566-42A0-959A-F2AC3D2484D4}" destId="{DE528D2A-65D7-4DD4-B867-17F5EA1BD87B}" srcOrd="3" destOrd="0" presId="urn:microsoft.com/office/officeart/2008/layout/AlternatingHexagons"/>
    <dgm:cxn modelId="{0DF2301E-BD52-4009-84C8-83C297086388}" type="presParOf" srcId="{E96B1F5A-3566-42A0-959A-F2AC3D2484D4}" destId="{90729EC2-D595-4C1A-863A-5E71AEC2362C}" srcOrd="4" destOrd="0" presId="urn:microsoft.com/office/officeart/2008/layout/AlternatingHexagons"/>
    <dgm:cxn modelId="{2F622A9D-9686-41EE-AED6-94570C4DB98B}" type="presParOf" srcId="{CAA37990-1871-451F-85F1-4486737636E3}" destId="{09C7CF6A-6BB0-4751-BA27-D12823BF9315}" srcOrd="3" destOrd="0" presId="urn:microsoft.com/office/officeart/2008/layout/AlternatingHexagons"/>
    <dgm:cxn modelId="{009704AE-D485-426A-B04A-3486F0602C83}" type="presParOf" srcId="{CAA37990-1871-451F-85F1-4486737636E3}" destId="{9A98BF70-1F34-4961-A4CA-265F77C421E2}" srcOrd="4" destOrd="0" presId="urn:microsoft.com/office/officeart/2008/layout/AlternatingHexagons"/>
    <dgm:cxn modelId="{B8701A52-2492-4249-8FC8-491992F8FBBA}" type="presParOf" srcId="{9A98BF70-1F34-4961-A4CA-265F77C421E2}" destId="{0DBC205B-B504-48C0-A480-B6C6E3BDDEBE}" srcOrd="0" destOrd="0" presId="urn:microsoft.com/office/officeart/2008/layout/AlternatingHexagons"/>
    <dgm:cxn modelId="{BD327701-8F99-4CC1-81B0-EF1511C9219B}" type="presParOf" srcId="{9A98BF70-1F34-4961-A4CA-265F77C421E2}" destId="{AF1BCBD7-FA03-4E4D-ADBE-0755D18CBFDC}" srcOrd="1" destOrd="0" presId="urn:microsoft.com/office/officeart/2008/layout/AlternatingHexagons"/>
    <dgm:cxn modelId="{02589449-9460-4A91-AE5D-B0E73135868F}" type="presParOf" srcId="{9A98BF70-1F34-4961-A4CA-265F77C421E2}" destId="{B6F6A267-C502-4179-9B45-33CF3794D97B}" srcOrd="2" destOrd="0" presId="urn:microsoft.com/office/officeart/2008/layout/AlternatingHexagons"/>
    <dgm:cxn modelId="{53858F60-7AB8-4E58-8B86-54201FB81B91}" type="presParOf" srcId="{9A98BF70-1F34-4961-A4CA-265F77C421E2}" destId="{5F57B22A-3EF6-4B25-B490-F92975C77D8F}" srcOrd="3" destOrd="0" presId="urn:microsoft.com/office/officeart/2008/layout/AlternatingHexagons"/>
    <dgm:cxn modelId="{71673FA3-7083-4683-97C2-C5CD182121CE}" type="presParOf" srcId="{9A98BF70-1F34-4961-A4CA-265F77C421E2}" destId="{7FA94058-FBC2-40A9-B1F5-4E4A22D3386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 custT="1"/>
      <dgm:spPr/>
      <dgm:t>
        <a:bodyPr/>
        <a:lstStyle/>
        <a:p>
          <a:r>
            <a:rPr lang="sr-Cyrl-RS" sz="1200" b="1" dirty="0"/>
            <a:t>Расходи за запослене</a:t>
          </a:r>
          <a:endParaRPr lang="en-US" sz="1200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200" b="1" dirty="0"/>
            <a:t>Расходи за запослене </a:t>
          </a:r>
          <a:r>
            <a:rPr lang="sr-Cyrl-RS" sz="1200" dirty="0"/>
            <a:t>представљају све трошкове за запослене, како у управи тако и код буџетских корисника</a:t>
          </a:r>
          <a:endParaRPr lang="en-US" sz="12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 custT="1"/>
      <dgm:spPr/>
      <dgm:t>
        <a:bodyPr/>
        <a:lstStyle/>
        <a:p>
          <a:r>
            <a:rPr lang="sr-Cyrl-RS" sz="1200" b="1" dirty="0"/>
            <a:t>Коришћење роба и услуга </a:t>
          </a:r>
          <a:endParaRPr lang="en-US" sz="1200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200" b="1" dirty="0"/>
            <a:t>Коришћење роба и услуга </a:t>
          </a:r>
          <a:r>
            <a:rPr lang="sr-Cyrl-RS" sz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 custT="1"/>
      <dgm:spPr/>
      <dgm:t>
        <a:bodyPr/>
        <a:lstStyle/>
        <a:p>
          <a:r>
            <a:rPr lang="sr-Cyrl-RS" sz="1200" b="1" dirty="0"/>
            <a:t>Дотације и трансфери</a:t>
          </a:r>
          <a:endParaRPr lang="en-US" sz="1200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200" b="1" dirty="0"/>
            <a:t>Дотације и трансфери </a:t>
          </a:r>
          <a:r>
            <a:rPr lang="sr-Cyrl-RS" sz="1200" dirty="0"/>
            <a:t>су трошкови које локална самоуправа </a:t>
          </a:r>
          <a:r>
            <a:rPr lang="ru-RU" sz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dirty="0"/>
            <a:t> као што су школе, центар за социјални рад, дом здравља.</a:t>
          </a:r>
          <a:r>
            <a:rPr lang="en-US" sz="12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 custT="1"/>
      <dgm:spPr/>
      <dgm:t>
        <a:bodyPr/>
        <a:lstStyle/>
        <a:p>
          <a:r>
            <a:rPr lang="sr-Cyrl-RS" sz="1200" b="1" dirty="0"/>
            <a:t>Остали расходи</a:t>
          </a:r>
          <a:endParaRPr lang="en-US" sz="1200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200" b="1" dirty="0"/>
            <a:t>Остали расходи </a:t>
          </a:r>
          <a:r>
            <a:rPr lang="sr-Cyrl-RS" sz="1200" dirty="0"/>
            <a:t>обухватају дотације невладиним организацијама, порезе, таксе, новчане казне.</a:t>
          </a:r>
          <a:endParaRPr lang="en-US" sz="12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 custT="1"/>
      <dgm:spPr/>
      <dgm:t>
        <a:bodyPr/>
        <a:lstStyle/>
        <a:p>
          <a:r>
            <a:rPr lang="sr-Cyrl-RS" sz="1200" b="1" dirty="0"/>
            <a:t>Субвенције</a:t>
          </a:r>
          <a:endParaRPr lang="en-US" sz="1200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200" b="1" dirty="0"/>
            <a:t>Субвенције</a:t>
          </a:r>
          <a:r>
            <a:rPr lang="ru-RU" sz="1200" dirty="0"/>
            <a:t> сe одобравају за функционисање међумесног превоза и  пољопривредним произвођачима. </a:t>
          </a:r>
          <a:endParaRPr lang="en-US" sz="12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 custT="1"/>
      <dgm:spPr/>
      <dgm:t>
        <a:bodyPr/>
        <a:lstStyle/>
        <a:p>
          <a:r>
            <a:rPr lang="sr-Cyrl-RS" sz="1200" b="1" dirty="0"/>
            <a:t>Социјална заштита</a:t>
          </a:r>
          <a:endParaRPr lang="en-US" sz="1200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rgbClr val="FF0000"/>
        </a:solidFill>
      </dgm:spPr>
      <dgm:t>
        <a:bodyPr/>
        <a:lstStyle/>
        <a:p>
          <a:pPr algn="just"/>
          <a:r>
            <a:rPr lang="sr-Cyrl-RS" sz="1200" b="1" dirty="0"/>
            <a:t>Социјална заштита </a:t>
          </a:r>
          <a:r>
            <a:rPr lang="sr-Cyrl-RS" sz="1200" dirty="0"/>
            <a:t>обухвата све трошкове исплате социјалне помоћи за различите категорије грађана.</a:t>
          </a:r>
          <a:endParaRPr lang="en-US" sz="12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 custT="1"/>
      <dgm:spPr/>
      <dgm:t>
        <a:bodyPr/>
        <a:lstStyle/>
        <a:p>
          <a:r>
            <a:rPr lang="sr-Cyrl-RS" sz="1200" b="1" dirty="0"/>
            <a:t>Буџетска резерва</a:t>
          </a:r>
          <a:endParaRPr lang="en-US" sz="1200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sr-Cyrl-RS" sz="1200" b="1" dirty="0"/>
            <a:t>Буџетска резерва </a:t>
          </a:r>
          <a:r>
            <a:rPr lang="sr-Cyrl-RS" sz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 custT="1"/>
      <dgm:spPr/>
      <dgm:t>
        <a:bodyPr/>
        <a:lstStyle/>
        <a:p>
          <a:r>
            <a:rPr lang="sr-Cyrl-RS" sz="1200" b="1" dirty="0"/>
            <a:t>Капитални издаци</a:t>
          </a:r>
          <a:endParaRPr lang="en-US" sz="1200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200" b="1" dirty="0"/>
            <a:t>Капитални издаци </a:t>
          </a:r>
          <a:r>
            <a:rPr lang="sr-Cyrl-RS" sz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200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 custScaleY="55304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 custScaleY="7550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 custScaleY="70052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 custScaleY="64597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 custScaleY="64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 custLinFactNeighborX="9085" custLinFactNeighborY="-230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 custScaleY="59143" custLinFactNeighborX="22712" custLinFactNeighborY="-17827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 custScaleY="59143" custLinFactNeighborX="-3214" custLinFactNeighborY="-17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 custLinFactNeighborX="9085" custLinFactNeighborY="-386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 custScaleY="28032" custLinFactNeighborX="22712" custLinFactNeighborY="-36110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 custScaleY="53688" custLinFactNeighborX="-3214" custLinFactNeighborY="-48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 custLinFactNeighborX="9085" custLinFactNeighborY="-798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 custScaleY="48234" custLinFactNeighborX="-23584" custLinFactNeighborY="-80049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 custScaleY="73890" custLinFactNeighborX="-3214" custLinFactNeighborY="-80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 custLinFactNeighborX="9085" custLinFactNeighborY="-959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 custScaleY="42779" custLinFactNeighborX="22711" custLinFactNeighborY="-86947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 custLinFactNeighborX="-3214" custLinFactNeighborY="-88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B977B-2FA3-4E4E-BCCB-A1414D573ABD}">
      <dsp:nvSpPr>
        <dsp:cNvPr id="0" name=""/>
        <dsp:cNvSpPr/>
      </dsp:nvSpPr>
      <dsp:spPr>
        <a:xfrm rot="416689">
          <a:off x="-81835" y="412373"/>
          <a:ext cx="8697977" cy="5065120"/>
        </a:xfrm>
        <a:prstGeom prst="circularArrow">
          <a:avLst>
            <a:gd name="adj1" fmla="val 5544"/>
            <a:gd name="adj2" fmla="val 330680"/>
            <a:gd name="adj3" fmla="val 13760278"/>
            <a:gd name="adj4" fmla="val 1739549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F4980-363D-474A-9436-483196D8331F}">
      <dsp:nvSpPr>
        <dsp:cNvPr id="0" name=""/>
        <dsp:cNvSpPr/>
      </dsp:nvSpPr>
      <dsp:spPr>
        <a:xfrm>
          <a:off x="2971799" y="63852"/>
          <a:ext cx="2387798" cy="1193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latin typeface="Franklin Gothic Medium Cond" pitchFamily="34" charset="0"/>
            </a:rPr>
            <a:t>БУЏЕТ</a:t>
          </a:r>
          <a:endParaRPr lang="en-US" sz="1200" kern="1200" dirty="0">
            <a:latin typeface="Franklin Gothic Medium Cond" pitchFamily="34" charset="0"/>
          </a:endParaRPr>
        </a:p>
      </dsp:txBody>
      <dsp:txXfrm>
        <a:off x="3030080" y="122133"/>
        <a:ext cx="2271236" cy="1077337"/>
      </dsp:txXfrm>
    </dsp:sp>
    <dsp:sp modelId="{EE1A12AC-BAA9-41B8-8F3B-5C3195A52B18}">
      <dsp:nvSpPr>
        <dsp:cNvPr id="0" name=""/>
        <dsp:cNvSpPr/>
      </dsp:nvSpPr>
      <dsp:spPr>
        <a:xfrm>
          <a:off x="5925983" y="1156491"/>
          <a:ext cx="2387798" cy="1193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Одсек за финансије</a:t>
          </a:r>
          <a:endParaRPr lang="en-US" sz="1200" kern="1200" dirty="0"/>
        </a:p>
      </dsp:txBody>
      <dsp:txXfrm>
        <a:off x="5984264" y="1214772"/>
        <a:ext cx="2271236" cy="1077337"/>
      </dsp:txXfrm>
    </dsp:sp>
    <dsp:sp modelId="{6B0CDE92-9EC5-481A-A59E-0A6AA98D8B9C}">
      <dsp:nvSpPr>
        <dsp:cNvPr id="0" name=""/>
        <dsp:cNvSpPr/>
      </dsp:nvSpPr>
      <dsp:spPr>
        <a:xfrm>
          <a:off x="304797" y="3746404"/>
          <a:ext cx="3114954" cy="1193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Председник општине</a:t>
          </a:r>
          <a:r>
            <a:rPr lang="en-US" sz="1200" kern="1200" dirty="0"/>
            <a:t>,</a:t>
          </a:r>
          <a:r>
            <a:rPr lang="sr-Cyrl-RS" sz="1200" kern="1200" dirty="0"/>
            <a:t>  општинско веће</a:t>
          </a:r>
          <a:r>
            <a:rPr lang="en-US" sz="1200" kern="1200" dirty="0"/>
            <a:t> </a:t>
          </a:r>
          <a:r>
            <a:rPr lang="sr-Cyrl-RS" sz="1200" kern="1200" dirty="0"/>
            <a:t>и начелник Управе</a:t>
          </a:r>
          <a:endParaRPr lang="en-US" sz="1200" kern="1200" dirty="0"/>
        </a:p>
      </dsp:txBody>
      <dsp:txXfrm>
        <a:off x="363078" y="3804685"/>
        <a:ext cx="2998392" cy="1077337"/>
      </dsp:txXfrm>
    </dsp:sp>
    <dsp:sp modelId="{31CFCEE0-4F32-409A-8CF2-1A32BD4E7621}">
      <dsp:nvSpPr>
        <dsp:cNvPr id="0" name=""/>
        <dsp:cNvSpPr/>
      </dsp:nvSpPr>
      <dsp:spPr>
        <a:xfrm>
          <a:off x="4929939" y="3352804"/>
          <a:ext cx="3416342" cy="1193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Грађани и њихова удружења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Предшколске установе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988220" y="3411085"/>
        <a:ext cx="3299780" cy="1077337"/>
      </dsp:txXfrm>
    </dsp:sp>
    <dsp:sp modelId="{1AD8B9A6-DB7A-4714-8D7C-BD1854C006E8}">
      <dsp:nvSpPr>
        <dsp:cNvPr id="0" name=""/>
        <dsp:cNvSpPr/>
      </dsp:nvSpPr>
      <dsp:spPr>
        <a:xfrm>
          <a:off x="0" y="1447085"/>
          <a:ext cx="2387798" cy="1193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Скупштина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општине</a:t>
          </a:r>
          <a:endParaRPr lang="en-US" sz="1200" kern="1200" dirty="0"/>
        </a:p>
      </dsp:txBody>
      <dsp:txXfrm>
        <a:off x="58281" y="1505366"/>
        <a:ext cx="2271236" cy="1077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319733" y="2189161"/>
          <a:ext cx="883901" cy="263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1950" y="0"/>
              </a:lnTo>
              <a:lnTo>
                <a:pt x="441950" y="2631418"/>
              </a:lnTo>
              <a:lnTo>
                <a:pt x="883901" y="2631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692286" y="3435472"/>
        <a:ext cx="138795" cy="138795"/>
      </dsp:txXfrm>
    </dsp:sp>
    <dsp:sp modelId="{EE8B77DA-77C5-46AD-80A2-BD307CFE9F0A}">
      <dsp:nvSpPr>
        <dsp:cNvPr id="0" name=""/>
        <dsp:cNvSpPr/>
      </dsp:nvSpPr>
      <dsp:spPr>
        <a:xfrm>
          <a:off x="1319733" y="2189161"/>
          <a:ext cx="579110" cy="186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555" y="0"/>
              </a:lnTo>
              <a:lnTo>
                <a:pt x="289555" y="1861055"/>
              </a:lnTo>
              <a:lnTo>
                <a:pt x="579110" y="1861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560561" y="3070961"/>
        <a:ext cx="97453" cy="97453"/>
      </dsp:txXfrm>
    </dsp:sp>
    <dsp:sp modelId="{531482B3-13DA-4E77-8EF9-7A508768A321}">
      <dsp:nvSpPr>
        <dsp:cNvPr id="0" name=""/>
        <dsp:cNvSpPr/>
      </dsp:nvSpPr>
      <dsp:spPr>
        <a:xfrm>
          <a:off x="1319733" y="2189161"/>
          <a:ext cx="579110" cy="117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555" y="0"/>
              </a:lnTo>
              <a:lnTo>
                <a:pt x="289555" y="1175726"/>
              </a:lnTo>
              <a:lnTo>
                <a:pt x="579110" y="1175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76523" y="2744259"/>
        <a:ext cx="65530" cy="65530"/>
      </dsp:txXfrm>
    </dsp:sp>
    <dsp:sp modelId="{F1903401-CDA9-4777-A04C-F19A89F110A0}">
      <dsp:nvSpPr>
        <dsp:cNvPr id="0" name=""/>
        <dsp:cNvSpPr/>
      </dsp:nvSpPr>
      <dsp:spPr>
        <a:xfrm>
          <a:off x="1319733" y="2189161"/>
          <a:ext cx="579110" cy="34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555" y="0"/>
              </a:lnTo>
              <a:lnTo>
                <a:pt x="289555" y="340237"/>
              </a:lnTo>
              <a:lnTo>
                <a:pt x="579110" y="340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92497" y="2342488"/>
        <a:ext cx="33583" cy="33583"/>
      </dsp:txXfrm>
    </dsp:sp>
    <dsp:sp modelId="{25CF5DCC-0AE9-4D09-ABC1-8BE4D97FDFCB}">
      <dsp:nvSpPr>
        <dsp:cNvPr id="0" name=""/>
        <dsp:cNvSpPr/>
      </dsp:nvSpPr>
      <dsp:spPr>
        <a:xfrm>
          <a:off x="1319733" y="988168"/>
          <a:ext cx="579110" cy="1200992"/>
        </a:xfrm>
        <a:custGeom>
          <a:avLst/>
          <a:gdLst/>
          <a:ahLst/>
          <a:cxnLst/>
          <a:rect l="0" t="0" r="0" b="0"/>
          <a:pathLst>
            <a:path>
              <a:moveTo>
                <a:pt x="0" y="1200992"/>
              </a:moveTo>
              <a:lnTo>
                <a:pt x="289555" y="1200992"/>
              </a:lnTo>
              <a:lnTo>
                <a:pt x="289555" y="0"/>
              </a:lnTo>
              <a:lnTo>
                <a:pt x="5791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75955" y="1555331"/>
        <a:ext cx="66666" cy="66666"/>
      </dsp:txXfrm>
    </dsp:sp>
    <dsp:sp modelId="{D1C52863-34A6-4E04-9740-6E0567681A8F}">
      <dsp:nvSpPr>
        <dsp:cNvPr id="0" name=""/>
        <dsp:cNvSpPr/>
      </dsp:nvSpPr>
      <dsp:spPr>
        <a:xfrm rot="16200000">
          <a:off x="-735724" y="1529294"/>
          <a:ext cx="2791182" cy="1319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/>
            <a:t>На основу чега се доноси буџет</a:t>
          </a:r>
          <a:r>
            <a:rPr lang="en-US" sz="2800" kern="1200" dirty="0"/>
            <a:t>? </a:t>
          </a:r>
        </a:p>
      </dsp:txBody>
      <dsp:txXfrm>
        <a:off x="-735724" y="1529294"/>
        <a:ext cx="2791182" cy="1319733"/>
      </dsp:txXfrm>
    </dsp:sp>
    <dsp:sp modelId="{AD67EDBF-32B4-495C-A262-4812FBE80932}">
      <dsp:nvSpPr>
        <dsp:cNvPr id="0" name=""/>
        <dsp:cNvSpPr/>
      </dsp:nvSpPr>
      <dsp:spPr>
        <a:xfrm>
          <a:off x="1898843" y="71337"/>
          <a:ext cx="6097427" cy="18336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Упутство Министарства финансија за припрему одлуке о буџету за </a:t>
          </a:r>
          <a:r>
            <a:rPr lang="en-US" sz="1400" b="1" kern="1200" dirty="0"/>
            <a:t>202</a:t>
          </a:r>
          <a:r>
            <a:rPr lang="sr-Cyrl-RS" sz="1400" b="1" kern="1200" dirty="0"/>
            <a:t>5. 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sp:txBody>
      <dsp:txXfrm>
        <a:off x="1898843" y="71337"/>
        <a:ext cx="6097427" cy="1833661"/>
      </dsp:txXfrm>
    </dsp:sp>
    <dsp:sp modelId="{A288E7CD-845A-4B30-8D9E-0FCFF4059FF8}">
      <dsp:nvSpPr>
        <dsp:cNvPr id="0" name=""/>
        <dsp:cNvSpPr/>
      </dsp:nvSpPr>
      <dsp:spPr>
        <a:xfrm>
          <a:off x="1898843" y="2062265"/>
          <a:ext cx="6050489" cy="9342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1898843" y="2062265"/>
        <a:ext cx="6050489" cy="934265"/>
      </dsp:txXfrm>
    </dsp:sp>
    <dsp:sp modelId="{573F9BF2-AC82-43FC-A361-118085DB3D65}">
      <dsp:nvSpPr>
        <dsp:cNvPr id="0" name=""/>
        <dsp:cNvSpPr/>
      </dsp:nvSpPr>
      <dsp:spPr>
        <a:xfrm>
          <a:off x="1898843" y="3129066"/>
          <a:ext cx="6060545" cy="471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1898843" y="3129066"/>
        <a:ext cx="6060545" cy="471643"/>
      </dsp:txXfrm>
    </dsp:sp>
    <dsp:sp modelId="{B2DE3A8A-BA09-499F-9C72-0630724E4538}">
      <dsp:nvSpPr>
        <dsp:cNvPr id="0" name=""/>
        <dsp:cNvSpPr/>
      </dsp:nvSpPr>
      <dsp:spPr>
        <a:xfrm>
          <a:off x="1898843" y="3814864"/>
          <a:ext cx="6061637" cy="4707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1898843" y="3814864"/>
        <a:ext cx="6061637" cy="470703"/>
      </dsp:txXfrm>
    </dsp:sp>
    <dsp:sp modelId="{94F14A6F-3CD0-4A17-88D3-6F4D0EB2D4E6}">
      <dsp:nvSpPr>
        <dsp:cNvPr id="0" name=""/>
        <dsp:cNvSpPr/>
      </dsp:nvSpPr>
      <dsp:spPr>
        <a:xfrm>
          <a:off x="2203634" y="4576868"/>
          <a:ext cx="5157737" cy="4874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Предлога које добијамо од грађана </a:t>
          </a:r>
          <a:endParaRPr lang="en-US" sz="1400" kern="1200" dirty="0"/>
        </a:p>
      </dsp:txBody>
      <dsp:txXfrm>
        <a:off x="2203634" y="4576868"/>
        <a:ext cx="5157737" cy="487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472D7-02DD-4E4A-A9AC-F7FA4099B0F7}">
      <dsp:nvSpPr>
        <dsp:cNvPr id="0" name=""/>
        <dsp:cNvSpPr/>
      </dsp:nvSpPr>
      <dsp:spPr>
        <a:xfrm>
          <a:off x="0" y="0"/>
          <a:ext cx="2389584" cy="4032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Средства из буџета: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Порез на зараде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Порез на имовину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Приходи од имовине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Трансфери од др.нивоа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Новчане казне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chemeClr val="accent4">
                  <a:lumMod val="75000"/>
                </a:schemeClr>
              </a:solidFill>
            </a:rPr>
            <a:t>1</a:t>
          </a:r>
          <a:r>
            <a:rPr lang="sr-Cyrl-RS" sz="1600" b="0" kern="1200" dirty="0">
              <a:solidFill>
                <a:schemeClr val="accent4">
                  <a:lumMod val="75000"/>
                </a:schemeClr>
              </a:solidFill>
            </a:rPr>
            <a:t>98</a:t>
          </a:r>
          <a:r>
            <a:rPr lang="en-US" sz="1600" b="0" kern="1200" dirty="0">
              <a:solidFill>
                <a:schemeClr val="accent4">
                  <a:lumMod val="75000"/>
                </a:schemeClr>
              </a:solidFill>
            </a:rPr>
            <a:t>,</a:t>
          </a:r>
          <a:r>
            <a:rPr lang="sr-Cyrl-RS" sz="1600" b="0" kern="1200" dirty="0">
              <a:solidFill>
                <a:schemeClr val="accent4">
                  <a:lumMod val="75000"/>
                </a:schemeClr>
              </a:solidFill>
            </a:rPr>
            <a:t>551</a:t>
          </a:r>
          <a:r>
            <a:rPr lang="en-US" sz="1600" b="0" kern="1200" dirty="0">
              <a:solidFill>
                <a:schemeClr val="accent4">
                  <a:lumMod val="75000"/>
                </a:schemeClr>
              </a:solidFill>
            </a:rPr>
            <a:t>,</a:t>
          </a:r>
          <a:r>
            <a:rPr lang="sr-Cyrl-RS" sz="1600" b="0" kern="1200" dirty="0">
              <a:solidFill>
                <a:schemeClr val="accent4">
                  <a:lumMod val="75000"/>
                </a:schemeClr>
              </a:solidFill>
            </a:rPr>
            <a:t>41</a:t>
          </a:r>
          <a:r>
            <a:rPr lang="en-US" sz="1600" b="0" kern="1200" dirty="0">
              <a:solidFill>
                <a:schemeClr val="accent4">
                  <a:lumMod val="75000"/>
                </a:schemeClr>
              </a:solidFill>
            </a:rPr>
            <a:t>0.00</a:t>
          </a:r>
        </a:p>
      </dsp:txBody>
      <dsp:txXfrm>
        <a:off x="0" y="1612957"/>
        <a:ext cx="2389584" cy="1612957"/>
      </dsp:txXfrm>
    </dsp:sp>
    <dsp:sp modelId="{3F42B4C5-7BB8-4356-8C02-3E49EA74D1EC}">
      <dsp:nvSpPr>
        <dsp:cNvPr id="0" name=""/>
        <dsp:cNvSpPr/>
      </dsp:nvSpPr>
      <dsp:spPr>
        <a:xfrm>
          <a:off x="299259" y="131096"/>
          <a:ext cx="1785570" cy="13866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D3F72-C706-4371-ADF3-B9A02DDA8378}">
      <dsp:nvSpPr>
        <dsp:cNvPr id="0" name=""/>
        <dsp:cNvSpPr/>
      </dsp:nvSpPr>
      <dsp:spPr>
        <a:xfrm>
          <a:off x="2412459" y="0"/>
          <a:ext cx="2389584" cy="4032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Пренета средства  из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предходних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година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>
              <a:solidFill>
                <a:schemeClr val="accent4">
                  <a:lumMod val="75000"/>
                </a:schemeClr>
              </a:solidFill>
            </a:rPr>
            <a:t>2,000,000.00</a:t>
          </a:r>
          <a:endParaRPr lang="en-US" sz="1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412459" y="1612957"/>
        <a:ext cx="2389584" cy="1612957"/>
      </dsp:txXfrm>
    </dsp:sp>
    <dsp:sp modelId="{DC58C52F-C9BD-4614-9724-BCB755E6AF44}">
      <dsp:nvSpPr>
        <dsp:cNvPr id="0" name=""/>
        <dsp:cNvSpPr/>
      </dsp:nvSpPr>
      <dsp:spPr>
        <a:xfrm>
          <a:off x="2742269" y="146189"/>
          <a:ext cx="1828808" cy="181850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877C6-223F-4D17-8F99-BFF44B53BB76}">
      <dsp:nvSpPr>
        <dsp:cNvPr id="0" name=""/>
        <dsp:cNvSpPr/>
      </dsp:nvSpPr>
      <dsp:spPr>
        <a:xfrm>
          <a:off x="4924079" y="0"/>
          <a:ext cx="2389584" cy="4032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/>
            <a:t>Укупан буџет: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>
              <a:solidFill>
                <a:schemeClr val="accent4">
                  <a:lumMod val="75000"/>
                </a:schemeClr>
              </a:solidFill>
            </a:rPr>
            <a:t>200</a:t>
          </a:r>
          <a:r>
            <a:rPr lang="en-US" sz="1800" kern="1200" dirty="0">
              <a:solidFill>
                <a:schemeClr val="accent4">
                  <a:lumMod val="75000"/>
                </a:schemeClr>
              </a:solidFill>
            </a:rPr>
            <a:t>,</a:t>
          </a:r>
          <a:r>
            <a:rPr lang="sr-Cyrl-RS" sz="1800" kern="1200" dirty="0">
              <a:solidFill>
                <a:schemeClr val="accent4">
                  <a:lumMod val="75000"/>
                </a:schemeClr>
              </a:solidFill>
            </a:rPr>
            <a:t>551</a:t>
          </a:r>
          <a:r>
            <a:rPr lang="en-US" sz="1800" kern="1200" dirty="0">
              <a:solidFill>
                <a:schemeClr val="accent4">
                  <a:lumMod val="75000"/>
                </a:schemeClr>
              </a:solidFill>
            </a:rPr>
            <a:t>,</a:t>
          </a:r>
          <a:r>
            <a:rPr lang="sr-Cyrl-RS" sz="1800" kern="1200" dirty="0">
              <a:solidFill>
                <a:schemeClr val="accent4">
                  <a:lumMod val="75000"/>
                </a:schemeClr>
              </a:solidFill>
            </a:rPr>
            <a:t>41</a:t>
          </a:r>
          <a:r>
            <a:rPr lang="en-US" sz="1800" kern="1200" dirty="0">
              <a:solidFill>
                <a:schemeClr val="accent4">
                  <a:lumMod val="75000"/>
                </a:schemeClr>
              </a:solidFill>
            </a:rPr>
            <a:t>0.00</a:t>
          </a:r>
        </a:p>
      </dsp:txBody>
      <dsp:txXfrm>
        <a:off x="4924079" y="1612957"/>
        <a:ext cx="2389584" cy="1612957"/>
      </dsp:txXfrm>
    </dsp:sp>
    <dsp:sp modelId="{7145643B-01F5-493D-AEAB-2F874BAE707D}">
      <dsp:nvSpPr>
        <dsp:cNvPr id="0" name=""/>
        <dsp:cNvSpPr/>
      </dsp:nvSpPr>
      <dsp:spPr>
        <a:xfrm rot="11078205">
          <a:off x="5238869" y="148915"/>
          <a:ext cx="1760004" cy="15288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54705-B72B-4D4E-A8D9-B1198A40619E}">
      <dsp:nvSpPr>
        <dsp:cNvPr id="0" name=""/>
        <dsp:cNvSpPr/>
      </dsp:nvSpPr>
      <dsp:spPr>
        <a:xfrm>
          <a:off x="311317" y="3383413"/>
          <a:ext cx="6729984" cy="60485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14095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>
              <a:solidFill>
                <a:schemeClr val="accent3">
                  <a:lumMod val="50000"/>
                </a:schemeClr>
              </a:solidFill>
            </a:rPr>
            <a:t>Порески приходи</a:t>
          </a:r>
          <a:endParaRPr lang="en-US" sz="1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153" y="214095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120045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134387"/>
          <a:ext cx="5779306" cy="47621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baseline="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baseline="0" dirty="0">
            <a:solidFill>
              <a:schemeClr val="accent2">
                <a:lumMod val="50000"/>
              </a:schemeClr>
            </a:solidFill>
          </a:endParaRPr>
        </a:p>
      </dsp:txBody>
      <dsp:txXfrm>
        <a:off x="2723827" y="134387"/>
        <a:ext cx="5779306" cy="476216"/>
      </dsp:txXfrm>
    </dsp:sp>
    <dsp:sp modelId="{F40D94EA-52E0-4740-A924-EAF350BDF213}">
      <dsp:nvSpPr>
        <dsp:cNvPr id="0" name=""/>
        <dsp:cNvSpPr/>
      </dsp:nvSpPr>
      <dsp:spPr>
        <a:xfrm>
          <a:off x="4153" y="1076998"/>
          <a:ext cx="2124745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>
              <a:solidFill>
                <a:schemeClr val="accent3">
                  <a:lumMod val="50000"/>
                </a:schemeClr>
              </a:solidFill>
            </a:rPr>
            <a:t>Донације, помоћи и трансфери</a:t>
          </a:r>
          <a:endParaRPr lang="en-US" sz="1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153" y="1076998"/>
        <a:ext cx="2124745" cy="504900"/>
      </dsp:txXfrm>
    </dsp:sp>
    <dsp:sp modelId="{0E930D30-96BC-4D43-B65A-EE88C46DBE48}">
      <dsp:nvSpPr>
        <dsp:cNvPr id="0" name=""/>
        <dsp:cNvSpPr/>
      </dsp:nvSpPr>
      <dsp:spPr>
        <a:xfrm>
          <a:off x="2128898" y="682545"/>
          <a:ext cx="424949" cy="12938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82545"/>
          <a:ext cx="5779306" cy="129380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0" i="0" kern="1200" baseline="0" dirty="0">
              <a:solidFill>
                <a:schemeClr val="accent1">
                  <a:lumMod val="50000"/>
                </a:schemeClr>
              </a:solidFill>
            </a:rPr>
            <a:t>Донације</a:t>
          </a:r>
          <a:r>
            <a:rPr lang="sr-Cyrl-CS" sz="1400" b="1" kern="1200" baseline="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sr-Cyrl-CS" sz="1400" kern="1200" baseline="0" dirty="0">
              <a:solidFill>
                <a:schemeClr val="accent1">
                  <a:lumMod val="50000"/>
                </a:schemeClr>
              </a:solidFill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kern="12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огу бити </a:t>
          </a:r>
          <a:r>
            <a:rPr lang="sr-Cyrl-RS" altLang="en-US" sz="1400" b="0" kern="12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наменски (за тачно утврђене намене) или ненаменски (није им унапред утврђена намена те се могу у складу са законом </a:t>
          </a:r>
          <a:r>
            <a:rPr lang="sr-Cyrl-RS" altLang="en-US" sz="1400" kern="12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користити за било које сврхе)</a:t>
          </a:r>
          <a:r>
            <a:rPr lang="sr-Latn-RS" altLang="en-US" sz="1400" kern="12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endParaRPr lang="en-US" sz="140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2723827" y="682545"/>
        <a:ext cx="5779306" cy="1293806"/>
      </dsp:txXfrm>
    </dsp:sp>
    <dsp:sp modelId="{CCB8139E-CA19-491D-9FCD-6BF28923C725}">
      <dsp:nvSpPr>
        <dsp:cNvPr id="0" name=""/>
        <dsp:cNvSpPr/>
      </dsp:nvSpPr>
      <dsp:spPr>
        <a:xfrm>
          <a:off x="4153" y="2128620"/>
          <a:ext cx="2124745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>
              <a:solidFill>
                <a:schemeClr val="accent3">
                  <a:lumMod val="50000"/>
                </a:schemeClr>
              </a:solidFill>
            </a:rPr>
            <a:t>Непорески приходи</a:t>
          </a:r>
          <a:endParaRPr lang="en-US" sz="1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153" y="2128620"/>
        <a:ext cx="2124745" cy="504900"/>
      </dsp:txXfrm>
    </dsp:sp>
    <dsp:sp modelId="{14D1633C-A097-4A5A-8269-B04E98857E56}">
      <dsp:nvSpPr>
        <dsp:cNvPr id="0" name=""/>
        <dsp:cNvSpPr/>
      </dsp:nvSpPr>
      <dsp:spPr>
        <a:xfrm>
          <a:off x="2128898" y="2033951"/>
          <a:ext cx="424949" cy="6942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033951"/>
          <a:ext cx="5779306" cy="69423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2723827" y="2033951"/>
        <a:ext cx="5779306" cy="694237"/>
      </dsp:txXfrm>
    </dsp:sp>
    <dsp:sp modelId="{9312B733-3AEB-49F6-8245-08553BA2949B}">
      <dsp:nvSpPr>
        <dsp:cNvPr id="0" name=""/>
        <dsp:cNvSpPr/>
      </dsp:nvSpPr>
      <dsp:spPr>
        <a:xfrm>
          <a:off x="0" y="2675950"/>
          <a:ext cx="2124745" cy="9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>
              <a:solidFill>
                <a:schemeClr val="accent3">
                  <a:lumMod val="50000"/>
                </a:schemeClr>
              </a:solidFill>
            </a:rPr>
            <a:t>Примања од продаје нефинансијске имовине</a:t>
          </a:r>
          <a:endParaRPr lang="en-US" sz="1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2675950"/>
        <a:ext cx="2124745" cy="930600"/>
      </dsp:txXfrm>
    </dsp:sp>
    <dsp:sp modelId="{435AB433-2559-485A-A03D-C32F36288071}">
      <dsp:nvSpPr>
        <dsp:cNvPr id="0" name=""/>
        <dsp:cNvSpPr/>
      </dsp:nvSpPr>
      <dsp:spPr>
        <a:xfrm>
          <a:off x="2119065" y="2819388"/>
          <a:ext cx="424949" cy="57095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7981" y="2891105"/>
          <a:ext cx="5779306" cy="42751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baseline="0" dirty="0">
              <a:solidFill>
                <a:schemeClr val="accent2">
                  <a:lumMod val="5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baseline="0" dirty="0">
            <a:solidFill>
              <a:schemeClr val="accent2">
                <a:lumMod val="50000"/>
              </a:schemeClr>
            </a:solidFill>
          </a:endParaRPr>
        </a:p>
      </dsp:txBody>
      <dsp:txXfrm>
        <a:off x="2727981" y="2891105"/>
        <a:ext cx="5779306" cy="427517"/>
      </dsp:txXfrm>
    </dsp:sp>
    <dsp:sp modelId="{EFAACCF6-3A6A-4536-89B0-F0A7C44F6BE1}">
      <dsp:nvSpPr>
        <dsp:cNvPr id="0" name=""/>
        <dsp:cNvSpPr/>
      </dsp:nvSpPr>
      <dsp:spPr>
        <a:xfrm>
          <a:off x="61662" y="3532400"/>
          <a:ext cx="2124745" cy="11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>
              <a:solidFill>
                <a:schemeClr val="accent3">
                  <a:lumMod val="50000"/>
                </a:schemeClr>
              </a:solidFill>
            </a:rPr>
            <a:t>Примања од задуживања и  продаје финансијске имовине</a:t>
          </a:r>
          <a:endParaRPr lang="en-US" sz="1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1662" y="3532400"/>
        <a:ext cx="2124745" cy="1148400"/>
      </dsp:txXfrm>
    </dsp:sp>
    <dsp:sp modelId="{6497CA82-45EE-4BD1-AEB4-CC3961FBFB74}">
      <dsp:nvSpPr>
        <dsp:cNvPr id="0" name=""/>
        <dsp:cNvSpPr/>
      </dsp:nvSpPr>
      <dsp:spPr>
        <a:xfrm>
          <a:off x="2195264" y="3678350"/>
          <a:ext cx="424949" cy="71053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7981" y="3459419"/>
          <a:ext cx="5779306" cy="11484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baseline="0" dirty="0">
              <a:solidFill>
                <a:schemeClr val="accent1">
                  <a:lumMod val="50000"/>
                </a:schemeClr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2727981" y="3459419"/>
        <a:ext cx="5779306" cy="1148400"/>
      </dsp:txXfrm>
    </dsp:sp>
    <dsp:sp modelId="{939B76D1-BB33-4E50-9ECD-839FB5787B95}">
      <dsp:nvSpPr>
        <dsp:cNvPr id="0" name=""/>
        <dsp:cNvSpPr/>
      </dsp:nvSpPr>
      <dsp:spPr>
        <a:xfrm>
          <a:off x="4153" y="4979989"/>
          <a:ext cx="2124745" cy="50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>
              <a:solidFill>
                <a:schemeClr val="accent3">
                  <a:lumMod val="50000"/>
                </a:schemeClr>
              </a:solidFill>
            </a:rPr>
            <a:t>Пренета средства из ранијих година</a:t>
          </a:r>
          <a:endParaRPr lang="en-US" sz="1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153" y="4979989"/>
        <a:ext cx="2124745" cy="504900"/>
      </dsp:txXfrm>
    </dsp:sp>
    <dsp:sp modelId="{7845F59F-6101-48DE-ABCC-EC5351843F5B}">
      <dsp:nvSpPr>
        <dsp:cNvPr id="0" name=""/>
        <dsp:cNvSpPr/>
      </dsp:nvSpPr>
      <dsp:spPr>
        <a:xfrm>
          <a:off x="2119065" y="4775565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7981" y="4775565"/>
          <a:ext cx="5779306" cy="5049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baseline="0" dirty="0">
              <a:solidFill>
                <a:schemeClr val="accent1">
                  <a:lumMod val="50000"/>
                </a:schemeClr>
              </a:solidFill>
            </a:rPr>
            <a:t> Представљају вишак прихода буџета града који нису потрошени у претходној  буџетској години</a:t>
          </a:r>
          <a:endParaRPr lang="en-US" sz="140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2727981" y="4775565"/>
        <a:ext cx="5779306" cy="504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0C22D-5766-4D21-937D-7E523E6AB278}">
      <dsp:nvSpPr>
        <dsp:cNvPr id="0" name=""/>
        <dsp:cNvSpPr/>
      </dsp:nvSpPr>
      <dsp:spPr>
        <a:xfrm rot="5400000">
          <a:off x="5103021" y="-280943"/>
          <a:ext cx="1749410" cy="24454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Донације,помоћи и трансфери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65,000,000.00</a:t>
          </a:r>
          <a:endParaRPr lang="en-US" sz="1400" kern="1200" dirty="0"/>
        </a:p>
      </dsp:txBody>
      <dsp:txXfrm rot="-5400000">
        <a:off x="5162585" y="358632"/>
        <a:ext cx="1630282" cy="1166274"/>
      </dsp:txXfrm>
    </dsp:sp>
    <dsp:sp modelId="{FD064F20-F736-4275-9F6E-BAAB63BBF500}">
      <dsp:nvSpPr>
        <dsp:cNvPr id="0" name=""/>
        <dsp:cNvSpPr/>
      </dsp:nvSpPr>
      <dsp:spPr>
        <a:xfrm>
          <a:off x="3691781" y="552902"/>
          <a:ext cx="996749" cy="53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5B371-64B7-4C58-BB38-2783341C6531}">
      <dsp:nvSpPr>
        <dsp:cNvPr id="0" name=""/>
        <dsp:cNvSpPr/>
      </dsp:nvSpPr>
      <dsp:spPr>
        <a:xfrm rot="5400000">
          <a:off x="1145638" y="-111609"/>
          <a:ext cx="1171037" cy="16613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2,000,000.00</a:t>
          </a:r>
          <a:endParaRPr lang="en-US" sz="1000" kern="1200" dirty="0"/>
        </a:p>
      </dsp:txBody>
      <dsp:txXfrm rot="-5400000">
        <a:off x="1177387" y="328700"/>
        <a:ext cx="1107540" cy="780691"/>
      </dsp:txXfrm>
    </dsp:sp>
    <dsp:sp modelId="{47CE573D-697F-4BCB-B1E9-02A0D83DB89A}">
      <dsp:nvSpPr>
        <dsp:cNvPr id="0" name=""/>
        <dsp:cNvSpPr/>
      </dsp:nvSpPr>
      <dsp:spPr>
        <a:xfrm rot="5400000">
          <a:off x="5734314" y="3437183"/>
          <a:ext cx="739854" cy="125467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Непорески приходи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400,000.00</a:t>
          </a:r>
          <a:endParaRPr lang="en-US" sz="1000" kern="1200" dirty="0"/>
        </a:p>
      </dsp:txBody>
      <dsp:txXfrm rot="-5400000">
        <a:off x="5686018" y="3817900"/>
        <a:ext cx="836447" cy="493236"/>
      </dsp:txXfrm>
    </dsp:sp>
    <dsp:sp modelId="{D217FC98-4006-4299-AF50-59DC9618B120}">
      <dsp:nvSpPr>
        <dsp:cNvPr id="0" name=""/>
        <dsp:cNvSpPr/>
      </dsp:nvSpPr>
      <dsp:spPr>
        <a:xfrm>
          <a:off x="1799954" y="2547789"/>
          <a:ext cx="964596" cy="53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1799954" y="2547789"/>
        <a:ext cx="964596" cy="535886"/>
      </dsp:txXfrm>
    </dsp:sp>
    <dsp:sp modelId="{90729EC2-D595-4C1A-863A-5E71AEC2362C}">
      <dsp:nvSpPr>
        <dsp:cNvPr id="0" name=""/>
        <dsp:cNvSpPr/>
      </dsp:nvSpPr>
      <dsp:spPr>
        <a:xfrm rot="5400000">
          <a:off x="2196007" y="775789"/>
          <a:ext cx="2399629" cy="40484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/>
            <a:t>Порези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/>
            <a:t>133,001,410.00</a:t>
          </a:r>
          <a:endParaRPr lang="en-US" sz="2000" kern="1200" dirty="0"/>
        </a:p>
      </dsp:txBody>
      <dsp:txXfrm rot="-5400000">
        <a:off x="2046339" y="2000137"/>
        <a:ext cx="2698966" cy="1599753"/>
      </dsp:txXfrm>
    </dsp:sp>
    <dsp:sp modelId="{0DBC205B-B504-48C0-A480-B6C6E3BDDEBE}">
      <dsp:nvSpPr>
        <dsp:cNvPr id="0" name=""/>
        <dsp:cNvSpPr/>
      </dsp:nvSpPr>
      <dsp:spPr>
        <a:xfrm rot="5400000">
          <a:off x="1017183" y="3550291"/>
          <a:ext cx="893144" cy="13923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Меморандумске ставке за рефундацију расхода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150,000.00</a:t>
          </a:r>
          <a:endParaRPr lang="en-US" sz="1000" kern="1200" dirty="0"/>
        </a:p>
      </dsp:txBody>
      <dsp:txXfrm rot="-5400000">
        <a:off x="999642" y="3948746"/>
        <a:ext cx="928226" cy="595430"/>
      </dsp:txXfrm>
    </dsp:sp>
    <dsp:sp modelId="{AF1BCBD7-FA03-4E4D-ADBE-0755D18CBFDC}">
      <dsp:nvSpPr>
        <dsp:cNvPr id="0" name=""/>
        <dsp:cNvSpPr/>
      </dsp:nvSpPr>
      <dsp:spPr>
        <a:xfrm>
          <a:off x="4535210" y="4059133"/>
          <a:ext cx="996749" cy="535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94058-FBC2-40A9-B1F5-4E4A22D3386A}">
      <dsp:nvSpPr>
        <dsp:cNvPr id="0" name=""/>
        <dsp:cNvSpPr/>
      </dsp:nvSpPr>
      <dsp:spPr>
        <a:xfrm rot="16200000" flipH="1">
          <a:off x="2178766" y="4735677"/>
          <a:ext cx="42352" cy="366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2187302" y="4739434"/>
        <a:ext cx="25279" cy="29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55418"/>
          <a:ext cx="2057400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Расходи за запослене</a:t>
          </a:r>
          <a:endParaRPr lang="en-US" sz="1200" b="1" kern="1200" dirty="0"/>
        </a:p>
      </dsp:txBody>
      <dsp:txXfrm>
        <a:off x="0" y="55418"/>
        <a:ext cx="2057400" cy="574200"/>
      </dsp:txXfrm>
    </dsp:sp>
    <dsp:sp modelId="{02385D1D-92EB-445D-B736-940004751C79}">
      <dsp:nvSpPr>
        <dsp:cNvPr id="0" name=""/>
        <dsp:cNvSpPr/>
      </dsp:nvSpPr>
      <dsp:spPr>
        <a:xfrm>
          <a:off x="2057399" y="183740"/>
          <a:ext cx="411480" cy="31755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3471" y="55418"/>
          <a:ext cx="5596128" cy="57420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Расходи за запослене </a:t>
          </a:r>
          <a:r>
            <a:rPr lang="sr-Cyrl-RS" sz="1200" kern="1200" dirty="0"/>
            <a:t>представљају све трошкове за запослене, како у управи тако и код буџетских корисника</a:t>
          </a:r>
          <a:endParaRPr lang="en-US" sz="1200" kern="1200" dirty="0"/>
        </a:p>
      </dsp:txBody>
      <dsp:txXfrm>
        <a:off x="2633471" y="55418"/>
        <a:ext cx="5596128" cy="574200"/>
      </dsp:txXfrm>
    </dsp:sp>
    <dsp:sp modelId="{F40D94EA-52E0-4740-A924-EAF350BDF213}">
      <dsp:nvSpPr>
        <dsp:cNvPr id="0" name=""/>
        <dsp:cNvSpPr/>
      </dsp:nvSpPr>
      <dsp:spPr>
        <a:xfrm>
          <a:off x="0" y="734018"/>
          <a:ext cx="2057400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Коришћење роба и услуга </a:t>
          </a:r>
          <a:endParaRPr lang="en-US" sz="1200" kern="1200" dirty="0"/>
        </a:p>
      </dsp:txBody>
      <dsp:txXfrm>
        <a:off x="0" y="734018"/>
        <a:ext cx="2057400" cy="574200"/>
      </dsp:txXfrm>
    </dsp:sp>
    <dsp:sp modelId="{0E930D30-96BC-4D43-B65A-EE88C46DBE48}">
      <dsp:nvSpPr>
        <dsp:cNvPr id="0" name=""/>
        <dsp:cNvSpPr/>
      </dsp:nvSpPr>
      <dsp:spPr>
        <a:xfrm>
          <a:off x="2057399" y="804340"/>
          <a:ext cx="411480" cy="43355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3471" y="734018"/>
          <a:ext cx="5596128" cy="57420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Коришћење роба и услуга </a:t>
          </a:r>
          <a:r>
            <a:rPr lang="sr-Cyrl-RS" sz="12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200" kern="1200" dirty="0"/>
        </a:p>
      </dsp:txBody>
      <dsp:txXfrm>
        <a:off x="2633471" y="734018"/>
        <a:ext cx="5596128" cy="574200"/>
      </dsp:txXfrm>
    </dsp:sp>
    <dsp:sp modelId="{CCB8139E-CA19-491D-9FCD-6BF28923C725}">
      <dsp:nvSpPr>
        <dsp:cNvPr id="0" name=""/>
        <dsp:cNvSpPr/>
      </dsp:nvSpPr>
      <dsp:spPr>
        <a:xfrm>
          <a:off x="0" y="1493365"/>
          <a:ext cx="2057400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Дотације и трансфери</a:t>
          </a:r>
          <a:endParaRPr lang="en-US" sz="1200" b="1" kern="1200" dirty="0"/>
        </a:p>
      </dsp:txBody>
      <dsp:txXfrm>
        <a:off x="0" y="1493365"/>
        <a:ext cx="2057400" cy="574200"/>
      </dsp:txXfrm>
    </dsp:sp>
    <dsp:sp modelId="{14D1633C-A097-4A5A-8269-B04E98857E56}">
      <dsp:nvSpPr>
        <dsp:cNvPr id="0" name=""/>
        <dsp:cNvSpPr/>
      </dsp:nvSpPr>
      <dsp:spPr>
        <a:xfrm>
          <a:off x="2057399" y="1522781"/>
          <a:ext cx="411480" cy="51536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3471" y="1412618"/>
          <a:ext cx="5596128" cy="735693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Дотације и трансфери </a:t>
          </a:r>
          <a:r>
            <a:rPr lang="sr-Cyrl-RS" sz="1200" kern="1200" dirty="0"/>
            <a:t>су трошкови које локална самоуправа </a:t>
          </a:r>
          <a:r>
            <a:rPr lang="ru-RU" sz="12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200" kern="1200" dirty="0"/>
            <a:t> као што су школе, центар за социјални рад, дом здравља.</a:t>
          </a:r>
          <a:r>
            <a:rPr lang="en-US" sz="1200" kern="1200" dirty="0"/>
            <a:t> </a:t>
          </a:r>
        </a:p>
      </dsp:txBody>
      <dsp:txXfrm>
        <a:off x="2633471" y="1412618"/>
        <a:ext cx="5596128" cy="735693"/>
      </dsp:txXfrm>
    </dsp:sp>
    <dsp:sp modelId="{9312B733-3AEB-49F6-8245-08553BA2949B}">
      <dsp:nvSpPr>
        <dsp:cNvPr id="0" name=""/>
        <dsp:cNvSpPr/>
      </dsp:nvSpPr>
      <dsp:spPr>
        <a:xfrm>
          <a:off x="0" y="2252712"/>
          <a:ext cx="2057400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Остали расходи</a:t>
          </a:r>
          <a:endParaRPr lang="en-US" sz="1200" b="1" kern="1200" dirty="0"/>
        </a:p>
      </dsp:txBody>
      <dsp:txXfrm>
        <a:off x="0" y="2252712"/>
        <a:ext cx="2057400" cy="574200"/>
      </dsp:txXfrm>
    </dsp:sp>
    <dsp:sp modelId="{435AB433-2559-485A-A03D-C32F36288071}">
      <dsp:nvSpPr>
        <dsp:cNvPr id="0" name=""/>
        <dsp:cNvSpPr/>
      </dsp:nvSpPr>
      <dsp:spPr>
        <a:xfrm>
          <a:off x="2057399" y="2354354"/>
          <a:ext cx="411480" cy="37091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3471" y="2354354"/>
          <a:ext cx="5596128" cy="37091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Остали расходи </a:t>
          </a:r>
          <a:r>
            <a:rPr lang="sr-Cyrl-RS" sz="1200" kern="1200" dirty="0"/>
            <a:t>обухватају дотације невладиним организацијама, порезе, таксе, новчане казне.</a:t>
          </a:r>
          <a:endParaRPr lang="en-US" sz="1200" kern="1200" dirty="0"/>
        </a:p>
      </dsp:txBody>
      <dsp:txXfrm>
        <a:off x="2633471" y="2354354"/>
        <a:ext cx="5596128" cy="370915"/>
      </dsp:txXfrm>
    </dsp:sp>
    <dsp:sp modelId="{EFAACCF6-3A6A-4536-89B0-F0A7C44F6BE1}">
      <dsp:nvSpPr>
        <dsp:cNvPr id="0" name=""/>
        <dsp:cNvSpPr/>
      </dsp:nvSpPr>
      <dsp:spPr>
        <a:xfrm>
          <a:off x="37382" y="2798930"/>
          <a:ext cx="2057400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Субвенције</a:t>
          </a:r>
          <a:endParaRPr lang="en-US" sz="1200" b="1" kern="1200" dirty="0"/>
        </a:p>
      </dsp:txBody>
      <dsp:txXfrm>
        <a:off x="37382" y="2798930"/>
        <a:ext cx="2057400" cy="574200"/>
      </dsp:txXfrm>
    </dsp:sp>
    <dsp:sp modelId="{6497CA82-45EE-4BD1-AEB4-CC3961FBFB74}">
      <dsp:nvSpPr>
        <dsp:cNvPr id="0" name=""/>
        <dsp:cNvSpPr/>
      </dsp:nvSpPr>
      <dsp:spPr>
        <a:xfrm>
          <a:off x="2094782" y="2946250"/>
          <a:ext cx="411480" cy="33959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28182" y="2946250"/>
          <a:ext cx="5596128" cy="33959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Субвенције</a:t>
          </a:r>
          <a:r>
            <a:rPr lang="ru-RU" sz="1200" kern="1200" dirty="0"/>
            <a:t> сe одобравају за функционисање међумесног превоза и  пољопривредним произвођачима. </a:t>
          </a:r>
          <a:endParaRPr lang="en-US" sz="1200" kern="1200" dirty="0"/>
        </a:p>
      </dsp:txBody>
      <dsp:txXfrm>
        <a:off x="2628182" y="2946250"/>
        <a:ext cx="5596128" cy="339599"/>
      </dsp:txXfrm>
    </dsp:sp>
    <dsp:sp modelId="{939B76D1-BB33-4E50-9ECD-839FB5787B95}">
      <dsp:nvSpPr>
        <dsp:cNvPr id="0" name=""/>
        <dsp:cNvSpPr/>
      </dsp:nvSpPr>
      <dsp:spPr>
        <a:xfrm>
          <a:off x="37382" y="3388213"/>
          <a:ext cx="2057400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Социјална заштита</a:t>
          </a:r>
          <a:endParaRPr lang="en-US" sz="1200" b="1" kern="1200" dirty="0"/>
        </a:p>
      </dsp:txBody>
      <dsp:txXfrm>
        <a:off x="37382" y="3388213"/>
        <a:ext cx="2057400" cy="574200"/>
      </dsp:txXfrm>
    </dsp:sp>
    <dsp:sp modelId="{7845F59F-6101-48DE-ABCC-EC5351843F5B}">
      <dsp:nvSpPr>
        <dsp:cNvPr id="0" name=""/>
        <dsp:cNvSpPr/>
      </dsp:nvSpPr>
      <dsp:spPr>
        <a:xfrm>
          <a:off x="2094782" y="3609188"/>
          <a:ext cx="411480" cy="16095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28182" y="3461872"/>
          <a:ext cx="5596128" cy="30827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Социјална заштита </a:t>
          </a:r>
          <a:r>
            <a:rPr lang="sr-Cyrl-RS" sz="1200" kern="1200" dirty="0"/>
            <a:t>обухвата све трошкове исплате социјалне помоћи за различите категорије грађана.</a:t>
          </a:r>
          <a:endParaRPr lang="en-US" sz="1200" kern="1200" dirty="0"/>
        </a:p>
      </dsp:txBody>
      <dsp:txXfrm>
        <a:off x="2628182" y="3461872"/>
        <a:ext cx="5596128" cy="308276"/>
      </dsp:txXfrm>
    </dsp:sp>
    <dsp:sp modelId="{B471A916-B6F4-4017-A447-E2C98CEE19B9}">
      <dsp:nvSpPr>
        <dsp:cNvPr id="0" name=""/>
        <dsp:cNvSpPr/>
      </dsp:nvSpPr>
      <dsp:spPr>
        <a:xfrm>
          <a:off x="37382" y="3830168"/>
          <a:ext cx="2057400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Буџетска резерва</a:t>
          </a:r>
          <a:endParaRPr lang="en-US" sz="1200" b="1" kern="1200" dirty="0"/>
        </a:p>
      </dsp:txBody>
      <dsp:txXfrm>
        <a:off x="37382" y="3830168"/>
        <a:ext cx="2057400" cy="574200"/>
      </dsp:txXfrm>
    </dsp:sp>
    <dsp:sp modelId="{7F976215-9D17-4223-A92A-D3302071B429}">
      <dsp:nvSpPr>
        <dsp:cNvPr id="0" name=""/>
        <dsp:cNvSpPr/>
      </dsp:nvSpPr>
      <dsp:spPr>
        <a:xfrm>
          <a:off x="2018582" y="3977491"/>
          <a:ext cx="411480" cy="27695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28182" y="3903832"/>
          <a:ext cx="5596128" cy="42427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Буџетска резерва </a:t>
          </a:r>
          <a:r>
            <a:rPr lang="sr-Cyrl-RS" sz="12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kern="1200" dirty="0"/>
        </a:p>
      </dsp:txBody>
      <dsp:txXfrm>
        <a:off x="2628182" y="3903832"/>
        <a:ext cx="5596128" cy="424276"/>
      </dsp:txXfrm>
    </dsp:sp>
    <dsp:sp modelId="{320B77C6-F8A0-4CEB-8B55-79E4A1BAF9E9}">
      <dsp:nvSpPr>
        <dsp:cNvPr id="0" name=""/>
        <dsp:cNvSpPr/>
      </dsp:nvSpPr>
      <dsp:spPr>
        <a:xfrm>
          <a:off x="37382" y="4416385"/>
          <a:ext cx="2057400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Капитални издаци</a:t>
          </a:r>
          <a:endParaRPr lang="en-US" sz="1200" b="1" kern="1200" dirty="0"/>
        </a:p>
      </dsp:txBody>
      <dsp:txXfrm>
        <a:off x="37382" y="4416385"/>
        <a:ext cx="2057400" cy="574200"/>
      </dsp:txXfrm>
    </dsp:sp>
    <dsp:sp modelId="{803A06C6-F698-48F4-A91D-0B2B17EECBA4}">
      <dsp:nvSpPr>
        <dsp:cNvPr id="0" name=""/>
        <dsp:cNvSpPr/>
      </dsp:nvSpPr>
      <dsp:spPr>
        <a:xfrm>
          <a:off x="2094780" y="4632144"/>
          <a:ext cx="411480" cy="2456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28182" y="4460754"/>
          <a:ext cx="5596128" cy="5742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/>
            <a:t>Капитални издаци </a:t>
          </a:r>
          <a:r>
            <a:rPr lang="sr-Cyrl-RS" sz="12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200" kern="1200" dirty="0"/>
        </a:p>
      </dsp:txBody>
      <dsp:txXfrm>
        <a:off x="2628182" y="4460754"/>
        <a:ext cx="5596128" cy="57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2325688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213100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99851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3477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72798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75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112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0490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159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9296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82571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55186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0805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79613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788025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253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9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30.01.2025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525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416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7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9" r:id="rId1"/>
    <p:sldLayoutId id="2147487170" r:id="rId2"/>
    <p:sldLayoutId id="2147487171" r:id="rId3"/>
    <p:sldLayoutId id="2147487172" r:id="rId4"/>
    <p:sldLayoutId id="2147487173" r:id="rId5"/>
    <p:sldLayoutId id="2147487174" r:id="rId6"/>
    <p:sldLayoutId id="2147487175" r:id="rId7"/>
    <p:sldLayoutId id="2147487176" r:id="rId8"/>
    <p:sldLayoutId id="2147487177" r:id="rId9"/>
    <p:sldLayoutId id="2147487178" r:id="rId10"/>
    <p:sldLayoutId id="2147487179" r:id="rId11"/>
    <p:sldLayoutId id="2147487180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lilula.eu/budzet-opstine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B8E35-D158-42F9-8557-3A708B06F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4035">
            <a:off x="1852850" y="1987103"/>
            <a:ext cx="5903913" cy="1149350"/>
          </a:xfrm>
        </p:spPr>
        <p:txBody>
          <a:bodyPr/>
          <a:lstStyle/>
          <a:p>
            <a:r>
              <a:rPr lang="sr-Cyrl-RS" sz="2800" dirty="0"/>
              <a:t>ГРАДСКА ОПШТИНА ПАЛИЛУЛА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E96EEA-B49B-4CF1-B4DC-326CCCD3D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54404">
            <a:off x="1449910" y="3811280"/>
            <a:ext cx="6244180" cy="696913"/>
          </a:xfrm>
        </p:spPr>
        <p:txBody>
          <a:bodyPr/>
          <a:lstStyle/>
          <a:p>
            <a:r>
              <a:rPr lang="sr-Cyrl-RS" sz="1200" dirty="0"/>
              <a:t>ГРАЂАНСКИ ВОДИЧ КРОЗ </a:t>
            </a:r>
            <a:r>
              <a:rPr lang="sr-Cyrl-RS" sz="1200" dirty="0" smtClean="0"/>
              <a:t>ОДЛУКУ </a:t>
            </a:r>
            <a:r>
              <a:rPr lang="sr-Cyrl-RS" sz="1200" dirty="0"/>
              <a:t>О </a:t>
            </a:r>
          </a:p>
          <a:p>
            <a:r>
              <a:rPr lang="sr-Cyrl-RS" sz="1200" dirty="0"/>
              <a:t>БУЏЕТУ за 20</a:t>
            </a:r>
            <a:r>
              <a:rPr lang="en-US" sz="1200" dirty="0"/>
              <a:t>25</a:t>
            </a:r>
            <a:r>
              <a:rPr lang="sr-Cyrl-RS" sz="1200" dirty="0"/>
              <a:t>. годину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1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5562600" cy="730250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Franklin Gothic Medium Cond" pitchFamily="34" charset="0"/>
              </a:rPr>
              <a:t>Како настаје буџет општине?</a:t>
            </a:r>
            <a:r>
              <a:rPr lang="en-US" sz="2400" b="1" dirty="0">
                <a:latin typeface="Franklin Gothic Medium Cond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62963" y="5757863"/>
            <a:ext cx="681037" cy="498475"/>
          </a:xfrm>
          <a:prstGeom prst="rect">
            <a:avLst/>
          </a:prstGeom>
        </p:spPr>
        <p:txBody>
          <a:bodyPr/>
          <a:lstStyle/>
          <a:p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2895600" y="1787545"/>
            <a:ext cx="594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400" b="1" dirty="0">
                <a:latin typeface="Franklin Gothic Medium Cond" pitchFamily="34" charset="0"/>
              </a:rPr>
              <a:t>БУЏЕТ </a:t>
            </a:r>
            <a:r>
              <a:rPr lang="sr-Cyrl-RS" sz="1400" dirty="0">
                <a:latin typeface="Franklin Gothic Medium Cond" pitchFamily="34" charset="0"/>
              </a:rPr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400" dirty="0">
              <a:latin typeface="Franklin Gothic Medium Cond" pitchFamily="34" charset="0"/>
            </a:endParaRPr>
          </a:p>
          <a:p>
            <a:pPr algn="just"/>
            <a:r>
              <a:rPr lang="sr-Cyrl-RS" sz="1400" dirty="0">
                <a:latin typeface="Franklin Gothic Medium Cond" pitchFamily="34" charset="0"/>
              </a:rPr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400" dirty="0">
              <a:latin typeface="Franklin Gothic Medium Cond" pitchFamily="34" charset="0"/>
            </a:endParaRPr>
          </a:p>
          <a:p>
            <a:pPr algn="just"/>
            <a:r>
              <a:rPr lang="sr-Cyrl-RS" sz="1400" dirty="0">
                <a:latin typeface="Franklin Gothic Medium Cond" pitchFamily="34" charset="0"/>
              </a:rPr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400" dirty="0">
              <a:latin typeface="Franklin Gothic Medium Cond" pitchFamily="34" charset="0"/>
            </a:endParaRPr>
          </a:p>
          <a:p>
            <a:pPr algn="just"/>
            <a:r>
              <a:rPr lang="sr-Cyrl-RS" sz="1400" dirty="0">
                <a:latin typeface="Franklin Gothic Medium Cond" pitchFamily="34" charset="0"/>
              </a:rPr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400" dirty="0">
              <a:latin typeface="Franklin Gothic Medium Cond" pitchFamily="34" charset="0"/>
            </a:endParaRPr>
          </a:p>
          <a:p>
            <a:pPr algn="just"/>
            <a:r>
              <a:rPr lang="sr-Cyrl-RS" sz="1400" dirty="0">
                <a:latin typeface="Franklin Gothic Medium Cond" pitchFamily="34" charset="0"/>
              </a:rPr>
              <a:t>Приликом дефинисања овог, за општину Палилула</a:t>
            </a:r>
            <a:r>
              <a:rPr lang="sr-Latn-RS" sz="1400" dirty="0">
                <a:latin typeface="Franklin Gothic Medium Cond" pitchFamily="34" charset="0"/>
              </a:rPr>
              <a:t> </a:t>
            </a:r>
            <a:r>
              <a:rPr lang="sr-Cyrl-RS" sz="1400" dirty="0">
                <a:latin typeface="Franklin Gothic Medium Cond" pitchFamily="34" charset="0"/>
              </a:rPr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400" dirty="0">
              <a:latin typeface="Franklin Gothic Medium Cond" pitchFamily="34" charset="0"/>
            </a:endParaRPr>
          </a:p>
          <a:p>
            <a:pPr algn="just"/>
            <a:r>
              <a:rPr lang="sr-Cyrl-RS" sz="1400" dirty="0">
                <a:latin typeface="Franklin Gothic Medium Cond" pitchFamily="34" charset="0"/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400" dirty="0">
              <a:latin typeface="Franklin Gothic Medium Con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25D1AC-0C35-4883-9414-065261CBE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46225"/>
            <a:ext cx="2540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29461D-951D-4233-B2F1-6C0079229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2540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120" y="228600"/>
            <a:ext cx="6019800" cy="49858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latin typeface="+mn-lt"/>
              </a:rPr>
              <a:t>Како се пуни општинска каса?</a:t>
            </a:r>
            <a:endParaRPr lang="sr-Latn-RS" sz="2800" b="1" dirty="0">
              <a:latin typeface="+mn-lt"/>
            </a:endParaRP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762688" y="1149071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10000" y="1253653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/>
              <a:t>200</a:t>
            </a:r>
            <a:r>
              <a:rPr lang="en-US" sz="4400" b="1" dirty="0"/>
              <a:t>,</a:t>
            </a:r>
            <a:r>
              <a:rPr lang="sr-Cyrl-RS" sz="4400" b="1" dirty="0"/>
              <a:t>551</a:t>
            </a:r>
            <a:r>
              <a:rPr lang="en-US" sz="4400" b="1" dirty="0"/>
              <a:t>,</a:t>
            </a:r>
            <a:r>
              <a:rPr lang="sr-Cyrl-RS" sz="4400" b="1" dirty="0"/>
              <a:t>41</a:t>
            </a:r>
            <a:r>
              <a:rPr lang="en-US" sz="4400" b="1" dirty="0"/>
              <a:t>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29809223"/>
              </p:ext>
            </p:extLst>
          </p:nvPr>
        </p:nvGraphicFramePr>
        <p:xfrm>
          <a:off x="1066800" y="2468880"/>
          <a:ext cx="7315200" cy="4032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19812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/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324600" cy="457200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+mn-lt"/>
              </a:rPr>
              <a:t>Шта су приходи и примања буџета?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C3C5FFED-B49A-4EAB-9B63-C3F29067C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999214"/>
              </p:ext>
            </p:extLst>
          </p:nvPr>
        </p:nvGraphicFramePr>
        <p:xfrm>
          <a:off x="395536" y="685800"/>
          <a:ext cx="8507288" cy="560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2963" y="5757863"/>
            <a:ext cx="681037" cy="498475"/>
          </a:xfrm>
          <a:prstGeom prst="rect">
            <a:avLst/>
          </a:prstGeom>
        </p:spPr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330200"/>
            <a:ext cx="8458200" cy="533400"/>
          </a:xfrm>
        </p:spPr>
        <p:txBody>
          <a:bodyPr>
            <a:noAutofit/>
          </a:bodyPr>
          <a:lstStyle/>
          <a:p>
            <a:r>
              <a:rPr lang="sr-Cyrl-RS" sz="2000" b="1" dirty="0">
                <a:latin typeface="Franklin Gothic Medium Cond" panose="020B0606030402020204" pitchFamily="34" charset="0"/>
              </a:rPr>
              <a:t>Структура планираних прихода и примања за 202</a:t>
            </a:r>
            <a:r>
              <a:rPr lang="sr-Cyrl-RS" sz="2000" dirty="0">
                <a:latin typeface="Franklin Gothic Medium Cond" panose="020B0606030402020204" pitchFamily="34" charset="0"/>
              </a:rPr>
              <a:t>5</a:t>
            </a:r>
            <a:r>
              <a:rPr lang="sr-Cyrl-RS" sz="2000" b="1" dirty="0">
                <a:latin typeface="Franklin Gothic Medium Cond" panose="020B0606030402020204" pitchFamily="34" charset="0"/>
              </a:rPr>
              <a:t>. годину</a:t>
            </a:r>
            <a:endParaRPr lang="en-US" sz="2000" b="1" dirty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5065725"/>
              </p:ext>
            </p:extLst>
          </p:nvPr>
        </p:nvGraphicFramePr>
        <p:xfrm>
          <a:off x="609600" y="1219200"/>
          <a:ext cx="7848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84956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sr-Cyrl-RS" sz="2400" dirty="0">
                <a:latin typeface="+mn-lt"/>
              </a:rPr>
              <a:t>Кључне добробити од</a:t>
            </a:r>
            <a:r>
              <a:rPr lang="en-US" sz="2400" dirty="0">
                <a:latin typeface="+mn-lt"/>
              </a:rPr>
              <a:t> </a:t>
            </a:r>
            <a:r>
              <a:rPr lang="sr-Cyrl-RS" sz="2400" dirty="0">
                <a:latin typeface="+mn-lt"/>
              </a:rPr>
              <a:t>партиципације јавности</a:t>
            </a:r>
            <a:endParaRPr lang="en-US" sz="2400" dirty="0">
              <a:latin typeface="+mn-lt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999" y="1450053"/>
            <a:ext cx="346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Добробити за локалне власти: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99" y="1981200"/>
            <a:ext cx="7467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ru-RU" dirty="0"/>
              <a:t>Јача поверење између грађана и власти</a:t>
            </a:r>
            <a:endParaRPr lang="en-US" dirty="0"/>
          </a:p>
          <a:p>
            <a:endParaRPr lang="ru-RU" sz="1200" dirty="0"/>
          </a:p>
          <a:p>
            <a:r>
              <a:rPr lang="en-US" dirty="0"/>
              <a:t>-</a:t>
            </a:r>
            <a:r>
              <a:rPr lang="ru-RU" dirty="0"/>
              <a:t>Повећан кредибилитет локалних власти у заједници</a:t>
            </a:r>
            <a:endParaRPr lang="en-US" dirty="0"/>
          </a:p>
          <a:p>
            <a:pPr marL="285750" indent="-285750">
              <a:buFontTx/>
              <a:buChar char="-"/>
            </a:pPr>
            <a:endParaRPr lang="ru-RU" sz="1200" dirty="0"/>
          </a:p>
          <a:p>
            <a:r>
              <a:rPr lang="en-US" dirty="0"/>
              <a:t>-</a:t>
            </a:r>
            <a:r>
              <a:rPr lang="sr-Cyrl-RS" dirty="0"/>
              <a:t>Доприноси транспарентности рада ЛС</a:t>
            </a:r>
            <a:endParaRPr lang="en-US" dirty="0"/>
          </a:p>
          <a:p>
            <a:pPr marL="285750" indent="-285750">
              <a:buFontTx/>
              <a:buChar char="-"/>
            </a:pPr>
            <a:endParaRPr lang="sr-Cyrl-RS" sz="1200" dirty="0"/>
          </a:p>
          <a:p>
            <a:r>
              <a:rPr lang="en-US" dirty="0"/>
              <a:t>-</a:t>
            </a:r>
            <a:r>
              <a:rPr lang="ru-RU" dirty="0"/>
              <a:t>Помаже ЛС да идентификује потребе заједнице</a:t>
            </a:r>
            <a:endParaRPr lang="en-US" dirty="0"/>
          </a:p>
          <a:p>
            <a:endParaRPr lang="ru-RU" sz="1200" dirty="0"/>
          </a:p>
          <a:p>
            <a:r>
              <a:rPr lang="en-US" dirty="0"/>
              <a:t>-</a:t>
            </a:r>
            <a:r>
              <a:rPr lang="ru-RU" dirty="0"/>
              <a:t>Донете одлуке су одрживије и имају већи легитимитет</a:t>
            </a:r>
            <a:endParaRPr lang="en-US" dirty="0"/>
          </a:p>
          <a:p>
            <a:endParaRPr lang="ru-RU" sz="1200" dirty="0"/>
          </a:p>
          <a:p>
            <a:r>
              <a:rPr lang="en-US" dirty="0"/>
              <a:t>- </a:t>
            </a:r>
            <a:r>
              <a:rPr lang="ru-RU" dirty="0"/>
              <a:t>Уштеда у времену и новцу путем уважавања интереса</a:t>
            </a:r>
          </a:p>
          <a:p>
            <a:r>
              <a:rPr lang="ru-RU" dirty="0"/>
              <a:t>заједнице у раној фази процеса</a:t>
            </a:r>
          </a:p>
          <a:p>
            <a:endParaRPr lang="ru-RU" dirty="0"/>
          </a:p>
          <a:p>
            <a:r>
              <a:rPr lang="ru-RU" dirty="0"/>
              <a:t>-Заједничким радом ЛС и грађани успевају да дођу до</a:t>
            </a:r>
          </a:p>
          <a:p>
            <a:r>
              <a:rPr lang="sr-Cyrl-RS" dirty="0"/>
              <a:t>креативнијих начина решавања проблема</a:t>
            </a:r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914400"/>
          </a:xfrm>
        </p:spPr>
        <p:txBody>
          <a:bodyPr>
            <a:noAutofit/>
          </a:bodyPr>
          <a:lstStyle/>
          <a:p>
            <a:pPr algn="l"/>
            <a:r>
              <a:rPr lang="sr-Cyrl-RS" sz="2400" dirty="0">
                <a:latin typeface="Franklin Gothic Medium Cond" pitchFamily="34" charset="0"/>
              </a:rPr>
              <a:t>Кључне добробити од партиципације јавности</a:t>
            </a:r>
            <a:endParaRPr lang="en-US" sz="2400" dirty="0">
              <a:latin typeface="Franklin Gothic Medium Con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774799"/>
            <a:ext cx="396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Franklin Gothic Medium Cond" pitchFamily="34" charset="0"/>
              </a:rPr>
              <a:t>Добробити за грађане и локалну заједницу:</a:t>
            </a:r>
            <a:endParaRPr lang="en-US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40045"/>
            <a:ext cx="7315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Franklin Gothic Medium Cond" pitchFamily="34" charset="0"/>
              </a:rPr>
              <a:t>•</a:t>
            </a:r>
            <a:r>
              <a:rPr lang="sr-Cyrl-RS" sz="1600" dirty="0">
                <a:latin typeface="Franklin Gothic Medium Cond" pitchFamily="34" charset="0"/>
              </a:rPr>
              <a:t>Остваривање основних грађанских права</a:t>
            </a:r>
            <a:endParaRPr lang="en-US" sz="1600" dirty="0">
              <a:latin typeface="Franklin Gothic Medium Cond" pitchFamily="34" charset="0"/>
            </a:endParaRPr>
          </a:p>
          <a:p>
            <a:endParaRPr lang="sr-Cyrl-RS" sz="1200" dirty="0">
              <a:latin typeface="Franklin Gothic Medium Cond" pitchFamily="34" charset="0"/>
            </a:endParaRPr>
          </a:p>
          <a:p>
            <a:r>
              <a:rPr lang="ru-RU" sz="1600" dirty="0">
                <a:latin typeface="Franklin Gothic Medium Cond" pitchFamily="34" charset="0"/>
              </a:rPr>
              <a:t>•Боље разумевање функционисања локалне самоуправе</a:t>
            </a:r>
            <a:endParaRPr lang="en-US" sz="1600" dirty="0">
              <a:latin typeface="Franklin Gothic Medium Cond" pitchFamily="34" charset="0"/>
            </a:endParaRPr>
          </a:p>
          <a:p>
            <a:endParaRPr lang="ru-RU" sz="1200" dirty="0">
              <a:latin typeface="Franklin Gothic Medium Cond" pitchFamily="34" charset="0"/>
            </a:endParaRPr>
          </a:p>
          <a:p>
            <a:r>
              <a:rPr lang="ru-RU" sz="1600" dirty="0">
                <a:latin typeface="Franklin Gothic Medium Cond" pitchFamily="34" charset="0"/>
              </a:rPr>
              <a:t>•Могућност изражавања сопствених потреба и мишљења пре</a:t>
            </a:r>
            <a:r>
              <a:rPr lang="en-US" sz="1600" dirty="0">
                <a:latin typeface="Franklin Gothic Medium Cond" pitchFamily="34" charset="0"/>
              </a:rPr>
              <a:t> </a:t>
            </a:r>
            <a:r>
              <a:rPr lang="sr-Cyrl-RS" sz="1600" dirty="0">
                <a:latin typeface="Franklin Gothic Medium Cond" pitchFamily="34" charset="0"/>
              </a:rPr>
              <a:t>доношења одлуке</a:t>
            </a:r>
            <a:endParaRPr lang="en-US" sz="1600" dirty="0">
              <a:latin typeface="Franklin Gothic Medium Cond" pitchFamily="34" charset="0"/>
            </a:endParaRPr>
          </a:p>
          <a:p>
            <a:endParaRPr lang="sr-Cyrl-RS" sz="1200" dirty="0">
              <a:latin typeface="Franklin Gothic Medium Cond" pitchFamily="34" charset="0"/>
            </a:endParaRPr>
          </a:p>
          <a:p>
            <a:r>
              <a:rPr lang="ru-RU" sz="1600" dirty="0">
                <a:latin typeface="Franklin Gothic Medium Cond" pitchFamily="34" charset="0"/>
              </a:rPr>
              <a:t>•Осећај укључености и власништва над донетим одлукама</a:t>
            </a:r>
            <a:endParaRPr lang="en-US" sz="1600" dirty="0">
              <a:latin typeface="Franklin Gothic Medium Cond" pitchFamily="34" charset="0"/>
            </a:endParaRPr>
          </a:p>
          <a:p>
            <a:endParaRPr lang="ru-RU" sz="1200" dirty="0">
              <a:latin typeface="Franklin Gothic Medium Cond" pitchFamily="34" charset="0"/>
            </a:endParaRPr>
          </a:p>
          <a:p>
            <a:r>
              <a:rPr lang="ru-RU" sz="1600" dirty="0">
                <a:latin typeface="Franklin Gothic Medium Cond" pitchFamily="34" charset="0"/>
              </a:rPr>
              <a:t>•Повећан ниво одговорности и идентификације са</a:t>
            </a:r>
          </a:p>
          <a:p>
            <a:r>
              <a:rPr lang="sr-Cyrl-RS" sz="1600" dirty="0">
                <a:latin typeface="Franklin Gothic Medium Cond" pitchFamily="34" charset="0"/>
              </a:rPr>
              <a:t>сопственом заједницом</a:t>
            </a:r>
            <a:endParaRPr lang="en-US" sz="1600" dirty="0">
              <a:latin typeface="Franklin Gothic Medium Cond" pitchFamily="34" charset="0"/>
            </a:endParaRPr>
          </a:p>
          <a:p>
            <a:endParaRPr lang="sr-Cyrl-RS" sz="1200" dirty="0">
              <a:latin typeface="Franklin Gothic Medium Cond" pitchFamily="34" charset="0"/>
            </a:endParaRPr>
          </a:p>
          <a:p>
            <a:r>
              <a:rPr lang="ru-RU" sz="1600" dirty="0">
                <a:latin typeface="Franklin Gothic Medium Cond" pitchFamily="34" charset="0"/>
              </a:rPr>
              <a:t>•Омогућава развој компетенција за информисано и активно</a:t>
            </a:r>
            <a:r>
              <a:rPr lang="en-US" sz="1600" dirty="0">
                <a:latin typeface="Franklin Gothic Medium Cond" pitchFamily="34" charset="0"/>
              </a:rPr>
              <a:t> </a:t>
            </a:r>
            <a:r>
              <a:rPr lang="ru-RU" sz="1600" dirty="0">
                <a:latin typeface="Franklin Gothic Medium Cond" pitchFamily="34" charset="0"/>
              </a:rPr>
              <a:t>учешће у демократском животу заједнице</a:t>
            </a:r>
            <a:endParaRPr lang="en-US" sz="1600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295400" y="457125"/>
            <a:ext cx="8092988" cy="595536"/>
          </a:xfrm>
        </p:spPr>
        <p:txBody>
          <a:bodyPr>
            <a:normAutofit/>
          </a:bodyPr>
          <a:lstStyle/>
          <a:p>
            <a:r>
              <a:rPr lang="sr-Cyrl-RS" sz="2800" b="1" dirty="0">
                <a:latin typeface="Franklin Gothic Medium Cond" panose="020B0606030402020204" pitchFamily="34" charset="0"/>
              </a:rPr>
              <a:t>На шта се троше јавна средства</a:t>
            </a:r>
            <a:r>
              <a:rPr lang="en-US" sz="2800" b="1" dirty="0">
                <a:latin typeface="Franklin Gothic Medium Cond" panose="020B0606030402020204" pitchFamily="34" charset="0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387574"/>
            <a:ext cx="8077200" cy="519578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2025. 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1981200" y="2057400"/>
            <a:ext cx="50292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b="1" dirty="0"/>
              <a:t>200,551,410.00</a:t>
            </a:r>
            <a:endParaRPr lang="sr-Latn-R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518822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b="1" dirty="0">
                <a:latin typeface="+mn-lt"/>
              </a:rPr>
              <a:t>Шта су расходи и издаци буџета?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00729"/>
              </p:ext>
            </p:extLst>
          </p:nvPr>
        </p:nvGraphicFramePr>
        <p:xfrm>
          <a:off x="419819" y="1094581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90" y="451828"/>
            <a:ext cx="7416800" cy="508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Franklin Gothic Medium Cond" panose="020B0606030402020204" pitchFamily="34" charset="0"/>
              </a:rPr>
              <a:t>Структура планираних расхода и издатака 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sr-Cyrl-RS" dirty="0">
                <a:latin typeface="Franklin Gothic Medium Cond" panose="020B0606030402020204" pitchFamily="34" charset="0"/>
              </a:rPr>
              <a:t>буџета за 2025. годину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2963" y="5757863"/>
            <a:ext cx="681037" cy="498475"/>
          </a:xfrm>
          <a:prstGeom prst="rect">
            <a:avLst/>
          </a:prstGeom>
        </p:spPr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5" name="Pentagon 24"/>
          <p:cNvSpPr/>
          <p:nvPr/>
        </p:nvSpPr>
        <p:spPr>
          <a:xfrm rot="624604">
            <a:off x="455127" y="1775341"/>
            <a:ext cx="2004319" cy="45720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Cyrl-RS" sz="1000" dirty="0">
                <a:solidFill>
                  <a:schemeClr val="bg1"/>
                </a:solidFill>
              </a:rPr>
              <a:t>Основна средства</a:t>
            </a:r>
          </a:p>
          <a:p>
            <a:pPr lvl="0"/>
            <a:r>
              <a:rPr lang="sr-Cyrl-RS" sz="1000" dirty="0">
                <a:solidFill>
                  <a:srgbClr val="FF0000"/>
                </a:solidFill>
              </a:rPr>
              <a:t>6,750,000.00</a:t>
            </a:r>
          </a:p>
          <a:p>
            <a:pPr lvl="0"/>
            <a:r>
              <a:rPr lang="sr-Cyrl-RS" sz="1000" dirty="0">
                <a:solidFill>
                  <a:schemeClr val="bg1"/>
                </a:solidFill>
              </a:rPr>
              <a:t>динара</a:t>
            </a:r>
          </a:p>
        </p:txBody>
      </p:sp>
      <p:sp>
        <p:nvSpPr>
          <p:cNvPr id="27" name="Pentagon 26"/>
          <p:cNvSpPr/>
          <p:nvPr/>
        </p:nvSpPr>
        <p:spPr>
          <a:xfrm rot="20303617">
            <a:off x="990602" y="3897321"/>
            <a:ext cx="1752600" cy="45720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Cyrl-RS" sz="1000" dirty="0">
                <a:solidFill>
                  <a:schemeClr val="bg1"/>
                </a:solidFill>
              </a:rPr>
              <a:t>Донације, дотације и трансфери </a:t>
            </a:r>
            <a:r>
              <a:rPr lang="sr-Cyrl-RS" sz="1000" dirty="0">
                <a:solidFill>
                  <a:srgbClr val="FF0000"/>
                </a:solidFill>
              </a:rPr>
              <a:t>7</a:t>
            </a:r>
            <a:r>
              <a:rPr lang="sr-Cyrl-RS" sz="1050" dirty="0">
                <a:solidFill>
                  <a:srgbClr val="FF0000"/>
                </a:solidFill>
              </a:rPr>
              <a:t>,000,000</a:t>
            </a:r>
            <a:r>
              <a:rPr lang="en-US" sz="1050" dirty="0">
                <a:solidFill>
                  <a:srgbClr val="FF0000"/>
                </a:solidFill>
              </a:rPr>
              <a:t>.00</a:t>
            </a:r>
            <a:r>
              <a:rPr lang="sr-Cyrl-RS" sz="1050" dirty="0">
                <a:solidFill>
                  <a:srgbClr val="FF0000"/>
                </a:solidFill>
              </a:rPr>
              <a:t> </a:t>
            </a:r>
            <a:r>
              <a:rPr lang="sr-Cyrl-RS" sz="1000" dirty="0">
                <a:solidFill>
                  <a:schemeClr val="bg1"/>
                </a:solidFill>
              </a:rPr>
              <a:t>динара</a:t>
            </a:r>
          </a:p>
        </p:txBody>
      </p:sp>
      <p:sp>
        <p:nvSpPr>
          <p:cNvPr id="28" name="Pentagon 27"/>
          <p:cNvSpPr/>
          <p:nvPr/>
        </p:nvSpPr>
        <p:spPr>
          <a:xfrm rot="394869">
            <a:off x="614852" y="2667000"/>
            <a:ext cx="1752600" cy="45720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>
                <a:solidFill>
                  <a:schemeClr val="bg1"/>
                </a:solidFill>
              </a:rPr>
              <a:t>Коришћење роба и услуга </a:t>
            </a:r>
            <a:r>
              <a:rPr lang="en-US" sz="1000" dirty="0">
                <a:solidFill>
                  <a:srgbClr val="FF0000"/>
                </a:solidFill>
              </a:rPr>
              <a:t>7</a:t>
            </a:r>
            <a:r>
              <a:rPr lang="sr-Cyrl-RS" sz="1000" dirty="0">
                <a:solidFill>
                  <a:srgbClr val="FF0000"/>
                </a:solidFill>
              </a:rPr>
              <a:t>5</a:t>
            </a:r>
            <a:r>
              <a:rPr lang="en-US" sz="1000" dirty="0">
                <a:solidFill>
                  <a:srgbClr val="FF0000"/>
                </a:solidFill>
              </a:rPr>
              <a:t>,</a:t>
            </a:r>
            <a:r>
              <a:rPr lang="sr-Cyrl-RS" sz="1000" dirty="0">
                <a:solidFill>
                  <a:srgbClr val="FF0000"/>
                </a:solidFill>
              </a:rPr>
              <a:t>210</a:t>
            </a:r>
            <a:r>
              <a:rPr lang="en-US" sz="1000" dirty="0">
                <a:solidFill>
                  <a:srgbClr val="FF0000"/>
                </a:solidFill>
              </a:rPr>
              <a:t>,000.00</a:t>
            </a:r>
            <a:r>
              <a:rPr lang="ru-RU" sz="1000" dirty="0">
                <a:solidFill>
                  <a:srgbClr val="FF0000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динара</a:t>
            </a:r>
          </a:p>
        </p:txBody>
      </p:sp>
      <p:sp>
        <p:nvSpPr>
          <p:cNvPr id="29" name="Pentagon 28"/>
          <p:cNvSpPr/>
          <p:nvPr/>
        </p:nvSpPr>
        <p:spPr>
          <a:xfrm rot="18280406">
            <a:off x="3562402" y="5259056"/>
            <a:ext cx="2256879" cy="45720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Cyrl-RS" sz="1000" dirty="0">
                <a:solidFill>
                  <a:schemeClr val="bg1"/>
                </a:solidFill>
              </a:rPr>
              <a:t>Остали расходи </a:t>
            </a:r>
            <a:r>
              <a:rPr lang="en-US" sz="1000" dirty="0">
                <a:solidFill>
                  <a:srgbClr val="FF0000"/>
                </a:solidFill>
              </a:rPr>
              <a:t>8,</a:t>
            </a:r>
            <a:r>
              <a:rPr lang="sr-Cyrl-RS" sz="1000" dirty="0">
                <a:solidFill>
                  <a:srgbClr val="FF0000"/>
                </a:solidFill>
              </a:rPr>
              <a:t>680</a:t>
            </a:r>
            <a:r>
              <a:rPr lang="en-US" sz="1000" dirty="0">
                <a:solidFill>
                  <a:srgbClr val="FF0000"/>
                </a:solidFill>
              </a:rPr>
              <a:t>,000.00</a:t>
            </a:r>
            <a:r>
              <a:rPr lang="sr-Cyrl-RS" sz="1000" dirty="0">
                <a:solidFill>
                  <a:schemeClr val="bg1"/>
                </a:solidFill>
              </a:rPr>
              <a:t> динара</a:t>
            </a:r>
          </a:p>
        </p:txBody>
      </p:sp>
      <p:sp>
        <p:nvSpPr>
          <p:cNvPr id="30" name="Pentagon 29"/>
          <p:cNvSpPr/>
          <p:nvPr/>
        </p:nvSpPr>
        <p:spPr>
          <a:xfrm rot="19645889">
            <a:off x="1766780" y="4838905"/>
            <a:ext cx="2257638" cy="45720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Cyrl-RS" sz="1000" dirty="0">
                <a:solidFill>
                  <a:schemeClr val="bg1"/>
                </a:solidFill>
              </a:rPr>
              <a:t>Расходи за запослене</a:t>
            </a:r>
          </a:p>
          <a:p>
            <a:pPr lvl="0"/>
            <a:r>
              <a:rPr lang="sr-Cyrl-RS" sz="1000" dirty="0">
                <a:solidFill>
                  <a:schemeClr val="bg1"/>
                </a:solidFill>
              </a:rPr>
              <a:t> </a:t>
            </a:r>
            <a:r>
              <a:rPr lang="sr-Cyrl-RS" sz="1000" dirty="0">
                <a:solidFill>
                  <a:srgbClr val="FF0000"/>
                </a:solidFill>
              </a:rPr>
              <a:t>94</a:t>
            </a:r>
            <a:r>
              <a:rPr lang="en-US" sz="1000" dirty="0">
                <a:solidFill>
                  <a:srgbClr val="FF0000"/>
                </a:solidFill>
              </a:rPr>
              <a:t>,</a:t>
            </a:r>
            <a:r>
              <a:rPr lang="sr-Cyrl-RS" sz="1000" dirty="0">
                <a:solidFill>
                  <a:srgbClr val="FF0000"/>
                </a:solidFill>
              </a:rPr>
              <a:t>411</a:t>
            </a:r>
            <a:r>
              <a:rPr lang="en-US" sz="1000" dirty="0">
                <a:solidFill>
                  <a:srgbClr val="FF0000"/>
                </a:solidFill>
              </a:rPr>
              <a:t>,</a:t>
            </a:r>
            <a:r>
              <a:rPr lang="sr-Cyrl-RS" sz="1000" dirty="0">
                <a:solidFill>
                  <a:srgbClr val="FF0000"/>
                </a:solidFill>
              </a:rPr>
              <a:t>41</a:t>
            </a:r>
            <a:r>
              <a:rPr lang="en-US" sz="1000" dirty="0">
                <a:solidFill>
                  <a:srgbClr val="FF0000"/>
                </a:solidFill>
              </a:rPr>
              <a:t>0.00</a:t>
            </a:r>
            <a:endParaRPr lang="sr-Cyrl-RS" sz="1000" dirty="0">
              <a:solidFill>
                <a:srgbClr val="FF0000"/>
              </a:solidFill>
            </a:endParaRPr>
          </a:p>
          <a:p>
            <a:pPr lvl="0"/>
            <a:r>
              <a:rPr lang="sr-Cyrl-RS" sz="1000" dirty="0">
                <a:solidFill>
                  <a:schemeClr val="bg1"/>
                </a:solidFill>
              </a:rPr>
              <a:t> динара</a:t>
            </a:r>
          </a:p>
        </p:txBody>
      </p:sp>
      <p:sp>
        <p:nvSpPr>
          <p:cNvPr id="31" name="Pentagon 30"/>
          <p:cNvSpPr/>
          <p:nvPr/>
        </p:nvSpPr>
        <p:spPr>
          <a:xfrm rot="14231557">
            <a:off x="6250601" y="5259057"/>
            <a:ext cx="1752600" cy="45720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Cyrl-RS" sz="1000" dirty="0">
                <a:solidFill>
                  <a:schemeClr val="bg1"/>
                </a:solidFill>
              </a:rPr>
              <a:t>Средства резерве </a:t>
            </a:r>
          </a:p>
          <a:p>
            <a:pPr lvl="0"/>
            <a:r>
              <a:rPr lang="sr-Cyrl-RS" sz="1000" dirty="0">
                <a:solidFill>
                  <a:srgbClr val="FF0000"/>
                </a:solidFill>
              </a:rPr>
              <a:t>6</a:t>
            </a:r>
            <a:r>
              <a:rPr lang="en-US" sz="1000" dirty="0">
                <a:solidFill>
                  <a:srgbClr val="FF0000"/>
                </a:solidFill>
              </a:rPr>
              <a:t>,</a:t>
            </a:r>
            <a:r>
              <a:rPr lang="sr-Cyrl-RS" sz="1000" dirty="0">
                <a:solidFill>
                  <a:srgbClr val="FF0000"/>
                </a:solidFill>
              </a:rPr>
              <a:t>5</a:t>
            </a:r>
            <a:r>
              <a:rPr lang="en-US" sz="1000" dirty="0">
                <a:solidFill>
                  <a:srgbClr val="FF0000"/>
                </a:solidFill>
              </a:rPr>
              <a:t>00,000.00</a:t>
            </a:r>
            <a:endParaRPr lang="sr-Cyrl-RS" sz="1000" dirty="0">
              <a:solidFill>
                <a:srgbClr val="FF0000"/>
              </a:solidFill>
            </a:endParaRPr>
          </a:p>
          <a:p>
            <a:pPr lvl="0"/>
            <a:r>
              <a:rPr lang="sr-Cyrl-RS" sz="1000" dirty="0">
                <a:solidFill>
                  <a:schemeClr val="bg1"/>
                </a:solidFill>
              </a:rPr>
              <a:t>динара</a:t>
            </a:r>
          </a:p>
        </p:txBody>
      </p:sp>
      <p:sp>
        <p:nvSpPr>
          <p:cNvPr id="32" name="Curved Down Ribbon 31"/>
          <p:cNvSpPr/>
          <p:nvPr/>
        </p:nvSpPr>
        <p:spPr>
          <a:xfrm rot="468479">
            <a:off x="4018789" y="2091467"/>
            <a:ext cx="3778478" cy="2209800"/>
          </a:xfrm>
          <a:prstGeom prst="ellipseRibb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sr-Cyrl-RS" sz="1600" dirty="0">
                <a:solidFill>
                  <a:schemeClr val="bg1"/>
                </a:solidFill>
              </a:rPr>
              <a:t>Укупни расходи и издаци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</a:rPr>
              <a:t>           </a:t>
            </a:r>
            <a:r>
              <a:rPr lang="sr-Cyrl-RS" sz="1600" dirty="0">
                <a:solidFill>
                  <a:srgbClr val="FF0000"/>
                </a:solidFill>
              </a:rPr>
              <a:t>200</a:t>
            </a:r>
            <a:r>
              <a:rPr lang="en-US" sz="1600" dirty="0">
                <a:solidFill>
                  <a:srgbClr val="FF0000"/>
                </a:solidFill>
              </a:rPr>
              <a:t>,</a:t>
            </a:r>
            <a:r>
              <a:rPr lang="sr-Cyrl-RS" sz="1600" dirty="0">
                <a:solidFill>
                  <a:srgbClr val="FF0000"/>
                </a:solidFill>
              </a:rPr>
              <a:t>551</a:t>
            </a:r>
            <a:r>
              <a:rPr lang="en-US" sz="1600" dirty="0">
                <a:solidFill>
                  <a:srgbClr val="FF0000"/>
                </a:solidFill>
              </a:rPr>
              <a:t>,</a:t>
            </a:r>
            <a:r>
              <a:rPr lang="sr-Cyrl-RS" sz="1600" dirty="0">
                <a:solidFill>
                  <a:srgbClr val="FF0000"/>
                </a:solidFill>
              </a:rPr>
              <a:t>41</a:t>
            </a:r>
            <a:r>
              <a:rPr lang="en-US" sz="1600" dirty="0">
                <a:solidFill>
                  <a:srgbClr val="FF0000"/>
                </a:solidFill>
              </a:rPr>
              <a:t>0.00</a:t>
            </a:r>
            <a:endParaRPr lang="sr-Cyrl-RS" sz="1600" dirty="0">
              <a:solidFill>
                <a:srgbClr val="FF0000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                  </a:t>
            </a:r>
            <a:r>
              <a:rPr lang="sr-Cyrl-RS" sz="1600" dirty="0">
                <a:solidFill>
                  <a:schemeClr val="bg1"/>
                </a:solidFill>
              </a:rPr>
              <a:t>динара</a:t>
            </a:r>
          </a:p>
        </p:txBody>
      </p:sp>
      <p:sp>
        <p:nvSpPr>
          <p:cNvPr id="33" name="Chevron 32"/>
          <p:cNvSpPr/>
          <p:nvPr/>
        </p:nvSpPr>
        <p:spPr>
          <a:xfrm>
            <a:off x="2895600" y="2895600"/>
            <a:ext cx="609600" cy="381000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3600" y="152400"/>
            <a:ext cx="7787208" cy="685800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+mn-lt"/>
              </a:rPr>
              <a:t>Расходи буџета по програмима</a:t>
            </a:r>
            <a:endParaRPr lang="en-US" sz="24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2963" y="5757863"/>
            <a:ext cx="681037" cy="498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054186"/>
              </p:ext>
            </p:extLst>
          </p:nvPr>
        </p:nvGraphicFramePr>
        <p:xfrm>
          <a:off x="457200" y="823965"/>
          <a:ext cx="7848600" cy="61752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13521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207589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52749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49455">
                <a:tc>
                  <a:txBody>
                    <a:bodyPr/>
                    <a:lstStyle/>
                    <a:p>
                      <a:pPr algn="ctr"/>
                      <a:endParaRPr lang="sr-Cyrl-RS" sz="1200" dirty="0"/>
                    </a:p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Нацрта Одлуке о буџету за 2025.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6,300,000.00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3,14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494646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1,000,000.00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0,</a:t>
                      </a:r>
                      <a:r>
                        <a:rPr lang="en-US" sz="1200" dirty="0"/>
                        <a:t>5</a:t>
                      </a:r>
                      <a:r>
                        <a:rPr lang="sr-Cyrl-RS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494646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en-US" sz="1200" dirty="0"/>
                        <a:t>5</a:t>
                      </a:r>
                      <a:r>
                        <a:rPr lang="sr-Cyrl-RS" sz="1200" dirty="0"/>
                        <a:t>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3,000,000.00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1,50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2438435"/>
                  </a:ext>
                </a:extLst>
              </a:tr>
              <a:tr h="50453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1,000,000.00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0,50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494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1,000,000.00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0,50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4,000,000.00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1,99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494646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3,500,000.00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1,74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9,550.000.00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4,76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494646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+mj-lt"/>
                        </a:rPr>
                        <a:t>102,</a:t>
                      </a:r>
                      <a:r>
                        <a:rPr lang="sr-Cyrl-RS" sz="1200" dirty="0">
                          <a:latin typeface="+mj-lt"/>
                          <a:ea typeface="Cambria" panose="02040503050406030204" pitchFamily="18" charset="0"/>
                        </a:rPr>
                        <a:t>331</a:t>
                      </a:r>
                      <a:r>
                        <a:rPr lang="sr-Cyrl-RS" sz="1200" dirty="0">
                          <a:latin typeface="+mj-lt"/>
                        </a:rPr>
                        <a:t>,</a:t>
                      </a:r>
                      <a:r>
                        <a:rPr lang="sr-Cyrl-RS" sz="1200" dirty="0">
                          <a:latin typeface="+mn-lt"/>
                        </a:rPr>
                        <a:t>41</a:t>
                      </a:r>
                      <a:r>
                        <a:rPr lang="sr-Cyrl-RS" sz="1200" dirty="0"/>
                        <a:t>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+mn-lt"/>
                        </a:rPr>
                        <a:t>51.02</a:t>
                      </a:r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50453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68,870,000.00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34,34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635801">
                <a:tc>
                  <a:txBody>
                    <a:bodyPr/>
                    <a:lstStyle/>
                    <a:p>
                      <a:r>
                        <a:rPr lang="sr-Cyrl-RS" sz="1200" dirty="0"/>
                        <a:t>Укупни расходи по програмима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200,551,410.00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100,00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2590800" cy="883151"/>
          </a:xfrm>
        </p:spPr>
        <p:txBody>
          <a:bodyPr/>
          <a:lstStyle/>
          <a:p>
            <a:pPr algn="l"/>
            <a:r>
              <a:rPr lang="sr-Cyrl-RS" sz="4000" dirty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САДРЖАЈ</a:t>
            </a:r>
            <a:endParaRPr lang="uk-UA" sz="4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5151"/>
            <a:ext cx="7993063" cy="51847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sr-Cyrl-RS" sz="1600" dirty="0">
                <a:latin typeface="Franklin Gothic Medium Cond" pitchFamily="34" charset="0"/>
              </a:rPr>
              <a:t>Увод</a:t>
            </a:r>
          </a:p>
          <a:p>
            <a:pPr>
              <a:buFont typeface="+mj-lt"/>
              <a:buAutoNum type="arabicPeriod"/>
            </a:pPr>
            <a:r>
              <a:rPr lang="sr-Cyrl-RS" sz="1600" dirty="0">
                <a:latin typeface="Franklin Gothic Medium Cond" pitchFamily="34" charset="0"/>
              </a:rPr>
              <a:t>          Како настаје буџет општине</a:t>
            </a:r>
            <a:r>
              <a:rPr lang="en-US" sz="1600" dirty="0">
                <a:latin typeface="Franklin Gothic Medium Cond" pitchFamily="34" charset="0"/>
              </a:rPr>
              <a:t>?</a:t>
            </a:r>
            <a:endParaRPr lang="sr-Cyrl-RS" sz="1600" dirty="0">
              <a:latin typeface="Franklin Gothic Medium Con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Cyrl-RS" sz="1600" dirty="0">
                <a:latin typeface="Franklin Gothic Medium Cond" pitchFamily="34" charset="0"/>
              </a:rPr>
              <a:t>        Појам буџета</a:t>
            </a:r>
            <a:endParaRPr lang="en-US" sz="1600" dirty="0">
              <a:latin typeface="Franklin Gothic Medium Con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Cyrl-RS" sz="1600" dirty="0">
                <a:latin typeface="Franklin Gothic Medium Cond" pitchFamily="34" charset="0"/>
              </a:rPr>
              <a:t>        Историјат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600" dirty="0">
                <a:latin typeface="Franklin Gothic Medium Cond" pitchFamily="34" charset="0"/>
              </a:rPr>
              <a:t>       Ко учествује у буџетском процесу</a:t>
            </a:r>
            <a:r>
              <a:rPr lang="en-US" sz="1600" dirty="0">
                <a:latin typeface="Franklin Gothic Medium Cond" pitchFamily="34" charset="0"/>
              </a:rPr>
              <a:t>?</a:t>
            </a:r>
            <a:endParaRPr lang="sr-Cyrl-RS" sz="1600" dirty="0">
              <a:latin typeface="Franklin Gothic Medium Cond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600" dirty="0">
                <a:latin typeface="Franklin Gothic Medium Cond" pitchFamily="34" charset="0"/>
              </a:rPr>
              <a:t>      На основу чега се доноси буџет</a:t>
            </a:r>
            <a:r>
              <a:rPr lang="en-US" sz="1600" dirty="0">
                <a:latin typeface="Franklin Gothic Medium Cond" pitchFamily="34" charset="0"/>
              </a:rPr>
              <a:t>?</a:t>
            </a:r>
            <a:endParaRPr lang="sr-Cyrl-RS" sz="1600" dirty="0">
              <a:latin typeface="Franklin Gothic Medium Cond" pitchFamily="34" charset="0"/>
            </a:endParaRPr>
          </a:p>
          <a:p>
            <a:pPr marL="457200" lvl="1" indent="0">
              <a:buNone/>
            </a:pPr>
            <a:r>
              <a:rPr lang="sr-Cyrl-RS" sz="1600" b="0" dirty="0">
                <a:latin typeface="Franklin Gothic Medium Cond" pitchFamily="34" charset="0"/>
              </a:rPr>
              <a:t>               Ко се финансира из буџета?</a:t>
            </a:r>
            <a:endParaRPr lang="sr-Cyrl-RS" sz="1600" dirty="0">
              <a:latin typeface="Franklin Gothic Medium Cond" pitchFamily="34" charset="0"/>
            </a:endParaRPr>
          </a:p>
          <a:p>
            <a:pPr>
              <a:buFont typeface="+mj-lt"/>
              <a:buAutoNum type="arabicPeriod"/>
            </a:pPr>
            <a:r>
              <a:rPr lang="sr-Cyrl-RS" sz="1600" dirty="0">
                <a:latin typeface="Franklin Gothic Medium Cond" pitchFamily="34" charset="0"/>
              </a:rPr>
              <a:t>Како се пуни општинска каса?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600" dirty="0">
                <a:latin typeface="Franklin Gothic Medium Cond" pitchFamily="34" charset="0"/>
              </a:rPr>
              <a:t>Шта су приходи и примања буџета?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600" dirty="0">
                <a:latin typeface="Franklin Gothic Medium Cond" pitchFamily="34" charset="0"/>
              </a:rPr>
              <a:t>Структура планираних прихода и примања за 202</a:t>
            </a:r>
            <a:r>
              <a:rPr lang="en-US" sz="1600" dirty="0">
                <a:latin typeface="Franklin Gothic Medium Cond" pitchFamily="34" charset="0"/>
              </a:rPr>
              <a:t>5 </a:t>
            </a:r>
            <a:r>
              <a:rPr lang="sr-Cyrl-RS" sz="1600" dirty="0">
                <a:latin typeface="Franklin Gothic Medium Cond" pitchFamily="34" charset="0"/>
              </a:rPr>
              <a:t>годину</a:t>
            </a:r>
            <a:endParaRPr lang="en-US" sz="1600" dirty="0">
              <a:latin typeface="Franklin Gothic Medium Cond" pitchFamily="34" charset="0"/>
            </a:endParaRPr>
          </a:p>
          <a:p>
            <a:pPr>
              <a:buFont typeface="+mj-lt"/>
              <a:buAutoNum type="arabicPeriod"/>
            </a:pPr>
            <a:r>
              <a:rPr lang="sr-Cyrl-RS" sz="1600" dirty="0">
                <a:latin typeface="Franklin Gothic Medium Cond" pitchFamily="34" charset="0"/>
              </a:rPr>
              <a:t>На шта се троше јавна средства</a:t>
            </a:r>
            <a:r>
              <a:rPr lang="en-US" sz="1600" dirty="0">
                <a:latin typeface="Franklin Gothic Medium Cond" pitchFamily="34" charset="0"/>
              </a:rPr>
              <a:t>?</a:t>
            </a:r>
            <a:endParaRPr lang="sr-Cyrl-RS" sz="1600" dirty="0">
              <a:latin typeface="Franklin Gothic Medium Cond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1600" dirty="0">
                <a:latin typeface="Franklin Gothic Medium Cond" pitchFamily="34" charset="0"/>
              </a:rPr>
              <a:t>Шта су расходи и издаци буџета?</a:t>
            </a:r>
            <a:endParaRPr lang="sr-Cyrl-RS" sz="1600" dirty="0">
              <a:latin typeface="Franklin Gothic Medium Cond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600" dirty="0">
                <a:latin typeface="Franklin Gothic Medium Cond" pitchFamily="34" charset="0"/>
              </a:rPr>
              <a:t>Структура планираних расхода и издатака за 202</a:t>
            </a:r>
            <a:r>
              <a:rPr lang="en-US" sz="1600" dirty="0">
                <a:latin typeface="Franklin Gothic Medium Cond" pitchFamily="34" charset="0"/>
              </a:rPr>
              <a:t>5</a:t>
            </a:r>
            <a:r>
              <a:rPr lang="sr-Cyrl-RS" sz="1600" dirty="0">
                <a:latin typeface="Franklin Gothic Medium Cond" pitchFamily="34" charset="0"/>
              </a:rPr>
              <a:t>. годину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600" dirty="0">
                <a:latin typeface="Franklin Gothic Medium Cond" pitchFamily="34" charset="0"/>
              </a:rPr>
              <a:t>Расходи буџета по програмима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1600" dirty="0">
                <a:latin typeface="Franklin Gothic Medium Cond" pitchFamily="34" charset="0"/>
              </a:rPr>
              <a:t>Расходи буџета расподељени по директним и индиректним буџетским корисницима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uk-UA" sz="200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Cyrl-RS" sz="2000" b="1" dirty="0"/>
              <a:t>Расходи буџета подељени по директним буџетским корисницима</a:t>
            </a:r>
            <a:endParaRPr lang="en-US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13662"/>
              </p:ext>
            </p:extLst>
          </p:nvPr>
        </p:nvGraphicFramePr>
        <p:xfrm>
          <a:off x="685800" y="1714737"/>
          <a:ext cx="7772400" cy="385238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99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0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99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24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Р</a:t>
                      </a:r>
                      <a:r>
                        <a:rPr lang="sr-Cyrl-RS" sz="1600" dirty="0">
                          <a:effectLst/>
                        </a:rPr>
                        <a:t>ед</a:t>
                      </a:r>
                      <a:r>
                        <a:rPr lang="en-US" sz="1600" dirty="0">
                          <a:effectLst/>
                        </a:rPr>
                        <a:t>. бр.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Назив </a:t>
                      </a:r>
                      <a:r>
                        <a:rPr lang="sr-Cyrl-RS" sz="1600" dirty="0">
                          <a:effectLst/>
                        </a:rPr>
                        <a:t>буџетског </a:t>
                      </a:r>
                      <a:r>
                        <a:rPr lang="en-US" sz="1600" dirty="0">
                          <a:effectLst/>
                        </a:rPr>
                        <a:t>корисника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Средства из Нацрта Одлуке о буџету за 20</a:t>
                      </a:r>
                      <a:r>
                        <a:rPr lang="en-US" sz="1600" dirty="0"/>
                        <a:t>2</a:t>
                      </a:r>
                      <a:r>
                        <a:rPr lang="sr-Cyrl-RS" sz="1600" dirty="0"/>
                        <a:t>5. годину  (износ у динарима)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%  буџета по кориснику</a:t>
                      </a:r>
                      <a:endParaRPr lang="en-US" sz="1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Скупштина </a:t>
                      </a:r>
                      <a:r>
                        <a:rPr lang="sr-Cyrl-RS" sz="1800" dirty="0">
                          <a:effectLst/>
                        </a:rPr>
                        <a:t>општине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Times New Roman"/>
                          <a:ea typeface="Times New Roman"/>
                        </a:rPr>
                        <a:t>31,515,000.00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Times New Roman"/>
                          <a:ea typeface="Times New Roman"/>
                        </a:rPr>
                        <a:t>15.71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Times New Roman"/>
                          <a:ea typeface="Times New Roman"/>
                        </a:rPr>
                        <a:t>26,125,000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.00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Times New Roman"/>
                          <a:ea typeface="Times New Roman"/>
                        </a:rPr>
                        <a:t>13.03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Општинско</a:t>
                      </a:r>
                      <a:r>
                        <a:rPr lang="en-US" sz="1800" dirty="0">
                          <a:effectLst/>
                        </a:rPr>
                        <a:t> веће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Times New Roman"/>
                          <a:ea typeface="Times New Roman"/>
                        </a:rPr>
                        <a:t>17,780,000.00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Times New Roman"/>
                          <a:ea typeface="Times New Roman"/>
                        </a:rPr>
                        <a:t>8.87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effectLst/>
                        </a:rPr>
                        <a:t>Општинска </a:t>
                      </a:r>
                      <a:r>
                        <a:rPr lang="en-US" sz="1800" dirty="0">
                          <a:effectLst/>
                        </a:rPr>
                        <a:t>управа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Times New Roman"/>
                          <a:ea typeface="Times New Roman"/>
                        </a:rPr>
                        <a:t>125,131,410.00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Times New Roman"/>
                          <a:ea typeface="Times New Roman"/>
                        </a:rPr>
                        <a:t>62.39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У К У П Н О: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  <a:latin typeface="Times New Roman"/>
                          <a:ea typeface="Times New Roman"/>
                        </a:rPr>
                        <a:t>200,551,410.00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2963" y="5757863"/>
            <a:ext cx="681037" cy="49847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848600" cy="1524000"/>
          </a:xfrm>
        </p:spPr>
        <p:txBody>
          <a:bodyPr>
            <a:noAutofit/>
          </a:bodyPr>
          <a:lstStyle/>
          <a:p>
            <a:pPr algn="l"/>
            <a:r>
              <a:rPr lang="sr-Cyrl-RS" sz="2400" b="1" dirty="0">
                <a:latin typeface="+mn-lt"/>
              </a:rPr>
              <a:t>Надлежности општине Палилула</a:t>
            </a:r>
            <a:br>
              <a:rPr lang="sr-Cyrl-RS" sz="2400" b="1" dirty="0">
                <a:latin typeface="+mn-lt"/>
              </a:rPr>
            </a:br>
            <a:r>
              <a:rPr lang="sr-Cyrl-RS" sz="2400" b="1" dirty="0">
                <a:latin typeface="+mn-lt"/>
              </a:rPr>
              <a:t>које се могу финансирати из буџета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7391400" cy="4572000"/>
          </a:xfrm>
        </p:spPr>
        <p:txBody>
          <a:bodyPr>
            <a:normAutofit/>
          </a:bodyPr>
          <a:lstStyle/>
          <a:p>
            <a:pPr algn="just"/>
            <a:r>
              <a:rPr lang="sr-Cyrl-RS" sz="1400" dirty="0"/>
              <a:t>Уређује и утврђује начин коришћења и управљања сеоским водоводима, изворима, јавним бунарима и чесмама</a:t>
            </a:r>
          </a:p>
          <a:p>
            <a:pPr algn="just"/>
            <a:r>
              <a:rPr lang="sr-Cyrl-RS" sz="1400" dirty="0"/>
              <a:t>Подстиче развој културно-уметничког аматеризма на свом подручју и обезбеђује услове за одржавање културних манифестација, утврђује културне и спортске манифестације од значаја за ГО</a:t>
            </a:r>
          </a:p>
          <a:p>
            <a:pPr algn="just"/>
            <a:r>
              <a:rPr lang="sr-Cyrl-RS" sz="1400" dirty="0"/>
              <a:t>Подстиче задовољење потреба грађана у области спорта на подручју ГО, учествује у реализацији система школског спорта и обезбеђује услове  за организовање и одржавање спортских манифестација и такмичења, у складу са законом и прописима града</a:t>
            </a:r>
          </a:p>
          <a:p>
            <a:pPr algn="just"/>
            <a:r>
              <a:rPr lang="sr-Cyrl-RS" sz="1400" dirty="0"/>
              <a:t>Помаже одржавање основних школа и дечијих вртића и задружних домова на територији градске општине у складу са законом и прописима града</a:t>
            </a:r>
          </a:p>
          <a:p>
            <a:pPr algn="just"/>
            <a:r>
              <a:rPr lang="sr-Cyrl-RS" sz="1400" dirty="0"/>
              <a:t>Помаже развој и унапређење пољопривреде на свом подручју</a:t>
            </a:r>
            <a:endParaRPr lang="en-US" sz="1400" dirty="0"/>
          </a:p>
          <a:p>
            <a:pPr algn="just"/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Учествује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финансирању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постављању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мобилијара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у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складу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са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законом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другим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прописима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."</a:t>
            </a:r>
            <a:endParaRPr lang="sr-Cyrl-R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r-Cyrl-RS" sz="1400" dirty="0"/>
              <a:t>Помаже развој различитих облика самопомоћи и солидарности са лицима која су у стању социјалне потребе</a:t>
            </a:r>
          </a:p>
          <a:p>
            <a:pPr algn="just"/>
            <a:r>
              <a:rPr lang="ru-RU" sz="1400" dirty="0"/>
              <a:t>Уређује и обезбеђује обављање послова који се односе на изградњу, реконструкцију, одржавање, заштиту, коришћење, развој и управљање некатегорисаним путевима у насељу, у складу са законом и другим прописима.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2963" y="5757863"/>
            <a:ext cx="681037" cy="498475"/>
          </a:xfrm>
          <a:prstGeom prst="rect">
            <a:avLst/>
          </a:prstGeom>
        </p:spPr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93758"/>
            <a:ext cx="5410200" cy="38862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sr-Cyrl-RS" sz="7200" dirty="0"/>
              <a:t>На крају желимо да Вам се захвалимо што сте издвојили време за читање ове </a:t>
            </a:r>
            <a:r>
              <a:rPr lang="en-US" sz="7200" dirty="0"/>
              <a:t> </a:t>
            </a:r>
            <a:r>
              <a:rPr lang="sr-Cyrl-RS" sz="7200" dirty="0"/>
              <a:t>презентације </a:t>
            </a:r>
            <a:r>
              <a:rPr lang="sr-Cyrl-RS" sz="7200" dirty="0" smtClean="0"/>
              <a:t>Одлуке о буџету </a:t>
            </a:r>
            <a:r>
              <a:rPr lang="sr-Cyrl-RS" sz="7200" dirty="0"/>
              <a:t>општине Палилула за 2025.годину. </a:t>
            </a:r>
            <a:endParaRPr lang="en-US" sz="7200" dirty="0"/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r>
              <a:rPr lang="sr-Cyrl-RS" sz="6400" dirty="0"/>
              <a:t>Уколико сте заинтересовани да сагледате у целини </a:t>
            </a:r>
            <a:r>
              <a:rPr lang="sr-Cyrl-RS" sz="6400" dirty="0" smtClean="0"/>
              <a:t>Одлуку </a:t>
            </a:r>
            <a:r>
              <a:rPr lang="sr-Cyrl-RS" sz="6400" dirty="0"/>
              <a:t>о буџету општине Палилула</a:t>
            </a:r>
            <a:r>
              <a:rPr lang="sr-Cyrl-RS" sz="6400" dirty="0">
                <a:solidFill>
                  <a:srgbClr val="FF0000"/>
                </a:solidFill>
              </a:rPr>
              <a:t> </a:t>
            </a:r>
            <a:r>
              <a:rPr lang="sr-Cyrl-RS" sz="6400" dirty="0"/>
              <a:t>за </a:t>
            </a:r>
            <a:r>
              <a:rPr lang="en-US" sz="6400" dirty="0"/>
              <a:t>202</a:t>
            </a:r>
            <a:r>
              <a:rPr lang="sr-Cyrl-RS" sz="6400" dirty="0"/>
              <a:t>5. годину, исти можете преузети на следећем линку интернет странице Градске општине Палилула:</a:t>
            </a:r>
            <a:endParaRPr lang="en-US" sz="6400" dirty="0"/>
          </a:p>
          <a:p>
            <a:pPr marL="0" indent="0" algn="just">
              <a:buNone/>
            </a:pPr>
            <a:r>
              <a:rPr lang="sr-Cyrl-RS" sz="6400" dirty="0"/>
              <a:t> </a:t>
            </a:r>
            <a:r>
              <a:rPr lang="en-US" sz="6400" dirty="0"/>
              <a:t> </a:t>
            </a:r>
            <a:endParaRPr lang="sr-Cyrl-RS" sz="6400" dirty="0"/>
          </a:p>
          <a:p>
            <a:pPr marL="0" indent="0" algn="just">
              <a:buNone/>
            </a:pPr>
            <a:endParaRPr lang="sr-Cyrl-RS" sz="6400" dirty="0">
              <a:hlinkClick r:id="rId2"/>
            </a:endParaRPr>
          </a:p>
          <a:p>
            <a:pPr marL="0" indent="0" algn="just">
              <a:buNone/>
            </a:pPr>
            <a:r>
              <a:rPr lang="en-US" sz="6400" dirty="0">
                <a:hlinkClick r:id="rId2"/>
              </a:rPr>
              <a:t>www.palilula.eu/budzet-opstine/</a:t>
            </a:r>
            <a:endParaRPr lang="en-US" sz="6400" dirty="0"/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endParaRPr lang="en-US" sz="6400" dirty="0"/>
          </a:p>
          <a:p>
            <a:pPr marL="0" indent="0" algn="just">
              <a:buNone/>
            </a:pPr>
            <a:endParaRPr lang="en-US" sz="6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7200" dirty="0"/>
          </a:p>
          <a:p>
            <a:pPr marL="0" indent="0" algn="just">
              <a:buNone/>
            </a:pPr>
            <a:endParaRPr lang="en-US" sz="7200" dirty="0"/>
          </a:p>
          <a:p>
            <a:pPr marL="0" indent="0" algn="just">
              <a:buNone/>
            </a:pPr>
            <a:endParaRPr lang="sr-Cyrl-RS" sz="7200" dirty="0"/>
          </a:p>
          <a:p>
            <a:pPr marL="0" indent="0" algn="just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                                         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62963" y="5757863"/>
            <a:ext cx="681037" cy="498475"/>
          </a:xfrm>
          <a:prstGeom prst="rect">
            <a:avLst/>
          </a:prstGeom>
        </p:spPr>
        <p:txBody>
          <a:bodyPr/>
          <a:lstStyle/>
          <a:p>
            <a:r>
              <a:rPr lang="sr-Cyrl-RS" dirty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655050" cy="712287"/>
          </a:xfrm>
        </p:spPr>
        <p:txBody>
          <a:bodyPr/>
          <a:lstStyle/>
          <a:p>
            <a:pPr algn="l"/>
            <a:r>
              <a:rPr lang="sr-Cyrl-RS" sz="2400" dirty="0">
                <a:latin typeface="Franklin Gothic Medium Cond" pitchFamily="34" charset="0"/>
              </a:rPr>
              <a:t>Драги суграђани и суграђанке,</a:t>
            </a:r>
            <a:r>
              <a:rPr lang="en-US" sz="2400" dirty="0">
                <a:latin typeface="Franklin Gothic Medium Cond" pitchFamily="34" charset="0"/>
              </a:rPr>
              <a:t> </a:t>
            </a:r>
            <a:r>
              <a:rPr lang="sr-Cyrl-RS" sz="2400" dirty="0">
                <a:latin typeface="Franklin Gothic Medium Cond" pitchFamily="34" charset="0"/>
              </a:rPr>
              <a:t>моји Палилулци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6843712" cy="5616575"/>
          </a:xfrm>
        </p:spPr>
        <p:txBody>
          <a:bodyPr/>
          <a:lstStyle/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dirty="0"/>
              <a:t>	</a:t>
            </a:r>
            <a:r>
              <a:rPr lang="sr-Cyrl-RS" sz="1600" dirty="0">
                <a:latin typeface="Franklin Gothic Medium Cond" pitchFamily="34" charset="0"/>
              </a:rPr>
              <a:t>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r>
              <a:rPr lang="en-US" sz="1600" dirty="0">
                <a:latin typeface="Franklin Gothic Medium Cond" pitchFamily="34" charset="0"/>
              </a:rPr>
              <a:t>	</a:t>
            </a:r>
            <a:r>
              <a:rPr lang="sr-Cyrl-RS" sz="1600" dirty="0">
                <a:latin typeface="Franklin Gothic Medium Cond" pitchFamily="34" charset="0"/>
              </a:rPr>
              <a:t>Грађански буџет представља сажет и јасан приказ Одлуке о буџету општине</a:t>
            </a:r>
            <a:r>
              <a:rPr lang="sr-Latn-RS" sz="16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sr-Cyrl-RS" sz="1600" dirty="0">
                <a:latin typeface="Franklin Gothic Medium Cond" pitchFamily="34" charset="0"/>
              </a:rPr>
              <a:t>Палилула</a:t>
            </a:r>
            <a:r>
              <a:rPr lang="sr-Cyrl-RS" sz="16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sr-Cyrl-RS" sz="1600" dirty="0">
                <a:latin typeface="Franklin Gothic Medium Cond" pitchFamily="34" charset="0"/>
              </a:rPr>
              <a:t>за 202</a:t>
            </a:r>
            <a:r>
              <a:rPr lang="en-US" sz="1600" dirty="0">
                <a:latin typeface="Franklin Gothic Medium Cond" pitchFamily="34" charset="0"/>
              </a:rPr>
              <a:t>5</a:t>
            </a:r>
            <a:r>
              <a:rPr lang="sr-Cyrl-RS" sz="1600" dirty="0">
                <a:latin typeface="Franklin Gothic Medium Cond" pitchFamily="34" charset="0"/>
              </a:rPr>
              <a:t>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algn="just"/>
            <a:r>
              <a:rPr lang="en-US" sz="1600" dirty="0">
                <a:latin typeface="Franklin Gothic Medium Cond" pitchFamily="34" charset="0"/>
              </a:rPr>
              <a:t>	</a:t>
            </a:r>
            <a:r>
              <a:rPr lang="sr-Cyrl-RS" sz="1600" dirty="0">
                <a:latin typeface="Franklin Gothic Medium Cond" pitchFamily="34" charset="0"/>
              </a:rPr>
              <a:t>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pPr algn="just"/>
            <a:r>
              <a:rPr lang="en-US" sz="1600" dirty="0">
                <a:latin typeface="Franklin Gothic Medium Cond" pitchFamily="34" charset="0"/>
              </a:rPr>
              <a:t>	</a:t>
            </a:r>
            <a:r>
              <a:rPr lang="ru-RU" sz="1600" dirty="0">
                <a:latin typeface="Franklin Gothic Medium Cond" pitchFamily="34" charset="0"/>
              </a:rPr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општине Палилула у заједничком постављању циљева, дефинисању приоритета и планирању развоја наше општине.</a:t>
            </a:r>
            <a:endParaRPr lang="sr-Cyrl-RS" sz="1600" dirty="0">
              <a:latin typeface="Franklin Gothic Medium Cond" pitchFamily="34" charset="0"/>
            </a:endParaRPr>
          </a:p>
          <a:p>
            <a:pPr algn="r"/>
            <a:endParaRPr lang="sr-Cyrl-RS" sz="2000" dirty="0"/>
          </a:p>
          <a:p>
            <a:pPr marL="0" indent="0" eaLnBrk="1" hangingPunct="1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597179-AA21-4C72-95B0-378B0023A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867" r="13514" b="-867"/>
          <a:stretch/>
        </p:blipFill>
        <p:spPr>
          <a:xfrm>
            <a:off x="304800" y="1905000"/>
            <a:ext cx="1790763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C2758-10F6-4D60-B9D6-E32B6EC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3600" y="381000"/>
            <a:ext cx="7416800" cy="508000"/>
          </a:xfrm>
        </p:spPr>
        <p:txBody>
          <a:bodyPr/>
          <a:lstStyle/>
          <a:p>
            <a:pPr algn="ctr"/>
            <a:r>
              <a:rPr lang="sr-Cyrl-RS" sz="2800" dirty="0">
                <a:latin typeface="Franklin Gothic Medium Cond" panose="020B0606030402020204" pitchFamily="34" charset="0"/>
              </a:rPr>
              <a:t>Шта је буџет</a:t>
            </a:r>
            <a:r>
              <a:rPr lang="en-US" sz="2800" dirty="0">
                <a:latin typeface="Franklin Gothic Medium Cond" panose="020B0606030402020204" pitchFamily="34" charset="0"/>
              </a:rPr>
              <a:t> </a:t>
            </a:r>
            <a:r>
              <a:rPr lang="sr-Cyrl-RS" sz="2800" dirty="0">
                <a:latin typeface="Franklin Gothic Medium Cond" panose="020B0606030402020204" pitchFamily="34" charset="0"/>
              </a:rPr>
              <a:t>?</a:t>
            </a:r>
            <a:endParaRPr lang="en-US" sz="2800" dirty="0"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6FFF02-04CA-449C-9DC0-8905E81A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0" y="1981200"/>
            <a:ext cx="7416800" cy="5111750"/>
          </a:xfrm>
        </p:spPr>
        <p:txBody>
          <a:bodyPr/>
          <a:lstStyle/>
          <a:p>
            <a:pPr algn="just"/>
            <a:r>
              <a:rPr lang="sr-Cyrl-RS" sz="2000" dirty="0">
                <a:latin typeface="Franklin Gothic Medium Cond" panose="020B0606030402020204" pitchFamily="34" charset="0"/>
              </a:rPr>
              <a:t>Буџет је на првом месту политички инструмент преко</a:t>
            </a:r>
            <a:r>
              <a:rPr lang="en-US" sz="2000" dirty="0">
                <a:latin typeface="Franklin Gothic Medium Cond" panose="020B0606030402020204" pitchFamily="34" charset="0"/>
              </a:rPr>
              <a:t> </a:t>
            </a:r>
            <a:r>
              <a:rPr lang="sr-Cyrl-RS" sz="2000" dirty="0">
                <a:latin typeface="Franklin Gothic Medium Cond" panose="020B0606030402020204" pitchFamily="34" charset="0"/>
              </a:rPr>
              <a:t>кога</a:t>
            </a:r>
            <a:r>
              <a:rPr lang="en-US" sz="2000" dirty="0">
                <a:latin typeface="Franklin Gothic Medium Cond" panose="020B0606030402020204" pitchFamily="34" charset="0"/>
              </a:rPr>
              <a:t> </a:t>
            </a:r>
            <a:r>
              <a:rPr lang="sr-Cyrl-RS" sz="2000" dirty="0">
                <a:latin typeface="Franklin Gothic Medium Cond" panose="020B0606030402020204" pitchFamily="34" charset="0"/>
              </a:rPr>
              <a:t>општина реализу</a:t>
            </a:r>
            <a:r>
              <a:rPr lang="en-US" sz="2000" dirty="0">
                <a:latin typeface="Franklin Gothic Medium Cond" panose="020B0606030402020204" pitchFamily="34" charset="0"/>
              </a:rPr>
              <a:t>je</a:t>
            </a:r>
            <a:r>
              <a:rPr lang="sr-Cyrl-RS" sz="2000" dirty="0">
                <a:latin typeface="Franklin Gothic Medium Cond" panose="020B0606030402020204" pitchFamily="34" charset="0"/>
              </a:rPr>
              <a:t> св</a:t>
            </a:r>
            <a:r>
              <a:rPr lang="en-US" sz="2000" dirty="0" err="1">
                <a:latin typeface="Franklin Gothic Medium Cond" panose="020B0606030402020204" pitchFamily="34" charset="0"/>
              </a:rPr>
              <a:t>oje</a:t>
            </a:r>
            <a:r>
              <a:rPr lang="en-US" sz="2000" dirty="0">
                <a:latin typeface="Franklin Gothic Medium Cond" panose="020B0606030402020204" pitchFamily="34" charset="0"/>
              </a:rPr>
              <a:t> </a:t>
            </a:r>
            <a:r>
              <a:rPr lang="sr-Cyrl-RS" sz="2000" dirty="0">
                <a:latin typeface="Franklin Gothic Medium Cond" panose="020B0606030402020204" pitchFamily="34" charset="0"/>
              </a:rPr>
              <a:t>пл</a:t>
            </a:r>
            <a:r>
              <a:rPr lang="en-US" sz="2000" dirty="0">
                <a:latin typeface="Franklin Gothic Medium Cond" panose="020B0606030402020204" pitchFamily="34" charset="0"/>
              </a:rPr>
              <a:t>a</a:t>
            </a:r>
            <a:r>
              <a:rPr lang="sr-Cyrl-RS" sz="2000" dirty="0">
                <a:latin typeface="Franklin Gothic Medium Cond" panose="020B0606030402020204" pitchFamily="34" charset="0"/>
              </a:rPr>
              <a:t>н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в</a:t>
            </a:r>
            <a:r>
              <a:rPr lang="en-US" sz="2000" dirty="0">
                <a:latin typeface="Franklin Gothic Medium Cond" panose="020B0606030402020204" pitchFamily="34" charset="0"/>
              </a:rPr>
              <a:t>e. </a:t>
            </a:r>
            <a:r>
              <a:rPr lang="sr-Cyrl-RS" sz="2000" dirty="0">
                <a:latin typeface="Franklin Gothic Medium Cond" panose="020B0606030402020204" pitchFamily="34" charset="0"/>
              </a:rPr>
              <a:t>Р</a:t>
            </a:r>
            <a:r>
              <a:rPr lang="en-US" sz="2000" dirty="0" err="1">
                <a:latin typeface="Franklin Gothic Medium Cond" panose="020B0606030402020204" pitchFamily="34" charset="0"/>
              </a:rPr>
              <a:t>ea</a:t>
            </a:r>
            <a:r>
              <a:rPr lang="sr-Cyrl-RS" sz="2000" dirty="0">
                <a:latin typeface="Franklin Gothic Medium Cond" panose="020B0606030402020204" pitchFamily="34" charset="0"/>
              </a:rPr>
              <a:t>лн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ст </a:t>
            </a:r>
            <a:r>
              <a:rPr lang="en-US" sz="2000" dirty="0">
                <a:latin typeface="Franklin Gothic Medium Cond" panose="020B0606030402020204" pitchFamily="34" charset="0"/>
              </a:rPr>
              <a:t>je </a:t>
            </a:r>
            <a:r>
              <a:rPr lang="sr-Cyrl-RS" sz="2000" dirty="0">
                <a:latin typeface="Franklin Gothic Medium Cond" panose="020B0606030402020204" pitchFamily="34" charset="0"/>
              </a:rPr>
              <a:t>т</a:t>
            </a:r>
            <a:r>
              <a:rPr lang="en-US" sz="2000" dirty="0">
                <a:latin typeface="Franklin Gothic Medium Cond" panose="020B0606030402020204" pitchFamily="34" charset="0"/>
              </a:rPr>
              <a:t>a</a:t>
            </a:r>
            <a:r>
              <a:rPr lang="sr-Cyrl-RS" sz="2000" dirty="0">
                <a:latin typeface="Franklin Gothic Medium Cond" panose="020B0606030402020204" pitchFamily="34" charset="0"/>
              </a:rPr>
              <a:t>кв</a:t>
            </a:r>
            <a:r>
              <a:rPr lang="en-US" sz="2000" dirty="0">
                <a:latin typeface="Franklin Gothic Medium Cond" panose="020B0606030402020204" pitchFamily="34" charset="0"/>
              </a:rPr>
              <a:t>a </a:t>
            </a:r>
            <a:r>
              <a:rPr lang="sr-Cyrl-RS" sz="2000" dirty="0">
                <a:latin typeface="Franklin Gothic Medium Cond" panose="020B0606030402020204" pitchFamily="34" charset="0"/>
              </a:rPr>
              <a:t>д</a:t>
            </a:r>
            <a:r>
              <a:rPr lang="en-US" sz="2000" dirty="0">
                <a:latin typeface="Franklin Gothic Medium Cond" panose="020B0606030402020204" pitchFamily="34" charset="0"/>
              </a:rPr>
              <a:t>a </a:t>
            </a:r>
            <a:r>
              <a:rPr lang="sr-Cyrl-RS" sz="2000" dirty="0">
                <a:latin typeface="Franklin Gothic Medium Cond" panose="020B0606030402020204" pitchFamily="34" charset="0"/>
              </a:rPr>
              <a:t>п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ст</a:t>
            </a:r>
            <a:r>
              <a:rPr lang="en-US" sz="2000" dirty="0" err="1">
                <a:latin typeface="Franklin Gothic Medium Cond" panose="020B0606030402020204" pitchFamily="34" charset="0"/>
              </a:rPr>
              <a:t>oj</a:t>
            </a:r>
            <a:r>
              <a:rPr lang="sr-Cyrl-RS" sz="2000" dirty="0">
                <a:latin typeface="Franklin Gothic Medium Cond" panose="020B0606030402020204" pitchFamily="34" charset="0"/>
              </a:rPr>
              <a:t>и в</a:t>
            </a:r>
            <a:r>
              <a:rPr lang="en-US" sz="2000" dirty="0">
                <a:latin typeface="Franklin Gothic Medium Cond" panose="020B0606030402020204" pitchFamily="34" charset="0"/>
              </a:rPr>
              <a:t>e</a:t>
            </a:r>
            <a:r>
              <a:rPr lang="sr-Cyrl-RS" sz="2000" dirty="0">
                <a:latin typeface="Franklin Gothic Medium Cond" panose="020B0606030402020204" pitchFamily="34" charset="0"/>
              </a:rPr>
              <a:t>лики </a:t>
            </a:r>
            <a:r>
              <a:rPr lang="en-US" sz="2000" dirty="0">
                <a:latin typeface="Franklin Gothic Medium Cond" panose="020B0606030402020204" pitchFamily="34" charset="0"/>
              </a:rPr>
              <a:t>ja</a:t>
            </a:r>
            <a:r>
              <a:rPr lang="sr-Cyrl-RS" sz="2000" dirty="0">
                <a:latin typeface="Franklin Gothic Medium Cond" panose="020B0606030402020204" pitchFamily="34" charset="0"/>
              </a:rPr>
              <a:t>з изм</a:t>
            </a:r>
            <a:r>
              <a:rPr lang="en-US" sz="2000" dirty="0">
                <a:latin typeface="Franklin Gothic Medium Cond" panose="020B0606030402020204" pitchFamily="34" charset="0"/>
              </a:rPr>
              <a:t>e</a:t>
            </a:r>
            <a:r>
              <a:rPr lang="sr-Cyrl-RS" sz="2000" dirty="0">
                <a:latin typeface="Franklin Gothic Medium Cond" panose="020B0606030402020204" pitchFamily="34" charset="0"/>
              </a:rPr>
              <a:t>ђу ж</a:t>
            </a:r>
            <a:r>
              <a:rPr lang="en-US" sz="2000" dirty="0">
                <a:latin typeface="Franklin Gothic Medium Cond" panose="020B0606030402020204" pitchFamily="34" charset="0"/>
              </a:rPr>
              <a:t>e</a:t>
            </a:r>
            <a:r>
              <a:rPr lang="sr-Cyrl-RS" sz="2000" dirty="0">
                <a:latin typeface="Franklin Gothic Medium Cond" panose="020B0606030402020204" pitchFamily="34" charset="0"/>
              </a:rPr>
              <a:t>љ</a:t>
            </a:r>
            <a:r>
              <a:rPr lang="en-US" sz="2000" dirty="0">
                <a:latin typeface="Franklin Gothic Medium Cond" panose="020B0606030402020204" pitchFamily="34" charset="0"/>
              </a:rPr>
              <a:t>a </a:t>
            </a:r>
            <a:r>
              <a:rPr lang="sr-Cyrl-RS" sz="2000" dirty="0">
                <a:latin typeface="Franklin Gothic Medium Cond" panose="020B0606030402020204" pitchFamily="34" charset="0"/>
              </a:rPr>
              <a:t>и м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гућн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сти т</a:t>
            </a:r>
            <a:r>
              <a:rPr lang="en-US" sz="2000" dirty="0">
                <a:latin typeface="Franklin Gothic Medium Cond" panose="020B0606030402020204" pitchFamily="34" charset="0"/>
              </a:rPr>
              <a:t>a</a:t>
            </a:r>
            <a:r>
              <a:rPr lang="sr-Cyrl-RS" sz="2000" dirty="0">
                <a:latin typeface="Franklin Gothic Medium Cond" panose="020B0606030402020204" pitchFamily="34" charset="0"/>
              </a:rPr>
              <a:t>к</a:t>
            </a:r>
            <a:r>
              <a:rPr lang="en-US" sz="2000" dirty="0">
                <a:latin typeface="Franklin Gothic Medium Cond" panose="020B0606030402020204" pitchFamily="34" charset="0"/>
              </a:rPr>
              <a:t>o </a:t>
            </a:r>
            <a:r>
              <a:rPr lang="sr-Cyrl-RS" sz="2000" dirty="0">
                <a:latin typeface="Franklin Gothic Medium Cond" panose="020B0606030402020204" pitchFamily="34" charset="0"/>
              </a:rPr>
              <a:t>д</a:t>
            </a:r>
            <a:r>
              <a:rPr lang="en-US" sz="2000" dirty="0">
                <a:latin typeface="Franklin Gothic Medium Cond" panose="020B0606030402020204" pitchFamily="34" charset="0"/>
              </a:rPr>
              <a:t>a </a:t>
            </a:r>
            <a:r>
              <a:rPr lang="sr-Cyrl-RS" sz="2000" dirty="0">
                <a:latin typeface="Franklin Gothic Medium Cond" panose="020B0606030402020204" pitchFamily="34" charset="0"/>
              </a:rPr>
              <a:t>општина н</a:t>
            </a:r>
            <a:r>
              <a:rPr lang="en-US" sz="2000" dirty="0">
                <a:latin typeface="Franklin Gothic Medium Cond" panose="020B0606030402020204" pitchFamily="34" charset="0"/>
              </a:rPr>
              <a:t>e</a:t>
            </a:r>
            <a:r>
              <a:rPr lang="sr-Cyrl-RS" sz="2000" dirty="0">
                <a:latin typeface="Franklin Gothic Medium Cond" panose="020B0606030402020204" pitchFamily="34" charset="0"/>
              </a:rPr>
              <a:t> м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ж</a:t>
            </a:r>
            <a:r>
              <a:rPr lang="en-US" sz="2000" dirty="0">
                <a:latin typeface="Franklin Gothic Medium Cond" panose="020B0606030402020204" pitchFamily="34" charset="0"/>
              </a:rPr>
              <a:t>e </a:t>
            </a:r>
            <a:r>
              <a:rPr lang="sr-Cyrl-RS" sz="2000" dirty="0">
                <a:latin typeface="Franklin Gothic Medium Cond" panose="020B0606030402020204" pitchFamily="34" charset="0"/>
              </a:rPr>
              <a:t>д</a:t>
            </a:r>
            <a:r>
              <a:rPr lang="en-US" sz="2000" dirty="0">
                <a:latin typeface="Franklin Gothic Medium Cond" panose="020B0606030402020204" pitchFamily="34" charset="0"/>
              </a:rPr>
              <a:t>a </a:t>
            </a:r>
            <a:r>
              <a:rPr lang="sr-Cyrl-RS" sz="2000" dirty="0">
                <a:latin typeface="Franklin Gothic Medium Cond" panose="020B0606030402020204" pitchFamily="34" charset="0"/>
              </a:rPr>
              <a:t>фин</a:t>
            </a:r>
            <a:r>
              <a:rPr lang="en-US" sz="2000" dirty="0">
                <a:latin typeface="Franklin Gothic Medium Cond" panose="020B0606030402020204" pitchFamily="34" charset="0"/>
              </a:rPr>
              <a:t>a</a:t>
            </a:r>
            <a:r>
              <a:rPr lang="sr-Cyrl-RS" sz="2000" dirty="0">
                <a:latin typeface="Franklin Gothic Medium Cond" panose="020B0606030402020204" pitchFamily="34" charset="0"/>
              </a:rPr>
              <a:t>нсир</a:t>
            </a:r>
            <a:r>
              <a:rPr lang="en-US" sz="2000" dirty="0">
                <a:latin typeface="Franklin Gothic Medium Cond" panose="020B0606030402020204" pitchFamily="34" charset="0"/>
              </a:rPr>
              <a:t>a </a:t>
            </a:r>
            <a:r>
              <a:rPr lang="sr-Cyrl-RS" sz="2000" dirty="0">
                <a:latin typeface="Franklin Gothic Medium Cond" panose="020B0606030402020204" pitchFamily="34" charset="0"/>
              </a:rPr>
              <a:t>св</a:t>
            </a:r>
            <a:r>
              <a:rPr lang="en-US" sz="2000" dirty="0">
                <a:latin typeface="Franklin Gothic Medium Cond" panose="020B0606030402020204" pitchFamily="34" charset="0"/>
              </a:rPr>
              <a:t>e </a:t>
            </a:r>
            <a:r>
              <a:rPr lang="sr-Cyrl-RS" sz="2000" dirty="0">
                <a:latin typeface="Franklin Gothic Medium Cond" panose="020B0606030402020204" pitchFamily="34" charset="0"/>
              </a:rPr>
              <a:t>ж</a:t>
            </a:r>
            <a:r>
              <a:rPr lang="en-US" sz="2000" dirty="0">
                <a:latin typeface="Franklin Gothic Medium Cond" panose="020B0606030402020204" pitchFamily="34" charset="0"/>
              </a:rPr>
              <a:t>e</a:t>
            </a:r>
            <a:r>
              <a:rPr lang="sr-Cyrl-RS" sz="2000" dirty="0">
                <a:latin typeface="Franklin Gothic Medium Cond" panose="020B0606030402020204" pitchFamily="34" charset="0"/>
              </a:rPr>
              <a:t>љ</a:t>
            </a:r>
            <a:r>
              <a:rPr lang="en-US" sz="2000" dirty="0">
                <a:latin typeface="Franklin Gothic Medium Cond" panose="020B0606030402020204" pitchFamily="34" charset="0"/>
              </a:rPr>
              <a:t>e </a:t>
            </a:r>
            <a:r>
              <a:rPr lang="sr-Cyrl-RS" sz="2000" dirty="0">
                <a:latin typeface="Franklin Gothic Medium Cond" panose="020B0606030402020204" pitchFamily="34" charset="0"/>
              </a:rPr>
              <a:t>уз 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гр</a:t>
            </a:r>
            <a:r>
              <a:rPr lang="en-US" sz="2000" dirty="0">
                <a:latin typeface="Franklin Gothic Medium Cond" panose="020B0606030402020204" pitchFamily="34" charset="0"/>
              </a:rPr>
              <a:t>a</a:t>
            </a:r>
            <a:r>
              <a:rPr lang="sr-Cyrl-RS" sz="2000" dirty="0">
                <a:latin typeface="Franklin Gothic Medium Cond" panose="020B0606030402020204" pitchFamily="34" charset="0"/>
              </a:rPr>
              <a:t>нич</a:t>
            </a:r>
            <a:r>
              <a:rPr lang="en-US" sz="2000" dirty="0">
                <a:latin typeface="Franklin Gothic Medium Cond" panose="020B0606030402020204" pitchFamily="34" charset="0"/>
              </a:rPr>
              <a:t>e</a:t>
            </a:r>
            <a:r>
              <a:rPr lang="sr-Cyrl-RS" sz="2000" dirty="0">
                <a:latin typeface="Franklin Gothic Medium Cond" panose="020B0606030402020204" pitchFamily="34" charset="0"/>
              </a:rPr>
              <a:t>н</a:t>
            </a:r>
            <a:r>
              <a:rPr lang="en-US" sz="2000" dirty="0">
                <a:latin typeface="Franklin Gothic Medium Cond" panose="020B0606030402020204" pitchFamily="34" charset="0"/>
              </a:rPr>
              <a:t>e </a:t>
            </a:r>
            <a:r>
              <a:rPr lang="sr-Cyrl-RS" sz="2000" dirty="0">
                <a:latin typeface="Franklin Gothic Medium Cond" panose="020B0606030402020204" pitchFamily="34" charset="0"/>
              </a:rPr>
              <a:t>м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гућн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сти, стога Веће утврђује при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рит</a:t>
            </a:r>
            <a:r>
              <a:rPr lang="en-US" sz="2000" dirty="0">
                <a:latin typeface="Franklin Gothic Medium Cond" panose="020B0606030402020204" pitchFamily="34" charset="0"/>
              </a:rPr>
              <a:t>e</a:t>
            </a:r>
            <a:r>
              <a:rPr lang="sr-Cyrl-RS" sz="2000" dirty="0">
                <a:latin typeface="Franklin Gothic Medium Cond" panose="020B0606030402020204" pitchFamily="34" charset="0"/>
              </a:rPr>
              <a:t>т</a:t>
            </a:r>
            <a:r>
              <a:rPr lang="en-US" sz="2000" dirty="0">
                <a:latin typeface="Franklin Gothic Medium Cond" panose="020B0606030402020204" pitchFamily="34" charset="0"/>
              </a:rPr>
              <a:t>e </a:t>
            </a:r>
            <a:r>
              <a:rPr lang="sr-Cyrl-RS" sz="2000" dirty="0">
                <a:latin typeface="Franklin Gothic Medium Cond" panose="020B0606030402020204" pitchFamily="34" charset="0"/>
              </a:rPr>
              <a:t>и пр</a:t>
            </a:r>
            <a:r>
              <a:rPr lang="en-US" sz="2000" dirty="0">
                <a:latin typeface="Franklin Gothic Medium Cond" panose="020B0606030402020204" pitchFamily="34" charset="0"/>
              </a:rPr>
              <a:t>a</a:t>
            </a:r>
            <a:r>
              <a:rPr lang="sr-Cyrl-RS" sz="2000" dirty="0">
                <a:latin typeface="Franklin Gothic Medium Cond" panose="020B0606030402020204" pitchFamily="34" charset="0"/>
              </a:rPr>
              <a:t>ви к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мпр</a:t>
            </a:r>
            <a:r>
              <a:rPr lang="en-US" sz="2000" dirty="0">
                <a:latin typeface="Franklin Gothic Medium Cond" panose="020B0606030402020204" pitchFamily="34" charset="0"/>
              </a:rPr>
              <a:t>o</a:t>
            </a:r>
            <a:r>
              <a:rPr lang="sr-Cyrl-RS" sz="2000" dirty="0">
                <a:latin typeface="Franklin Gothic Medium Cond" panose="020B0606030402020204" pitchFamily="34" charset="0"/>
              </a:rPr>
              <a:t>мис</a:t>
            </a:r>
            <a:r>
              <a:rPr lang="en-US" sz="2000" dirty="0">
                <a:latin typeface="Franklin Gothic Medium Cond" panose="020B0606030402020204" pitchFamily="34" charset="0"/>
              </a:rPr>
              <a:t>e.</a:t>
            </a:r>
            <a:endParaRPr lang="sr-Cyrl-RS" sz="2000" dirty="0">
              <a:latin typeface="Franklin Gothic Medium Cond" panose="020B0606030402020204" pitchFamily="34" charset="0"/>
            </a:endParaRPr>
          </a:p>
          <a:p>
            <a:pPr algn="just"/>
            <a:endParaRPr lang="sr-Cyrl-RS" sz="2000" dirty="0">
              <a:latin typeface="Franklin Gothic Medium Cond" panose="020B0606030402020204" pitchFamily="34" charset="0"/>
            </a:endParaRPr>
          </a:p>
          <a:p>
            <a:pPr marL="0" indent="0" algn="just">
              <a:buNone/>
            </a:pPr>
            <a:endParaRPr lang="sr-Cyrl-RS" sz="2000" dirty="0">
              <a:latin typeface="Franklin Gothic Medium Cond" panose="020B0606030402020204" pitchFamily="34" charset="0"/>
            </a:endParaRPr>
          </a:p>
          <a:p>
            <a:pPr algn="just"/>
            <a:r>
              <a:rPr lang="sr-Cyrl-RS" sz="2000" dirty="0">
                <a:latin typeface="Franklin Gothic Medium Cond" panose="020B0606030402020204" pitchFamily="34" charset="0"/>
              </a:rPr>
              <a:t>Средства планирана у буџету представљају право на трошење које корисник буџетских средстава може потрошити уколико се оствари довољан износ прихода.Сваки буџетски корисник је одговоран за трошење додељених средстава буџетом у погледу законитости и сврсисходности.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7B949-99F0-42C6-B7FC-654D3521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6400" y="533400"/>
            <a:ext cx="7416800" cy="508000"/>
          </a:xfrm>
        </p:spPr>
        <p:txBody>
          <a:bodyPr/>
          <a:lstStyle/>
          <a:p>
            <a:r>
              <a:rPr lang="sr-Cyrl-RS" dirty="0">
                <a:latin typeface="Franklin Gothic Medium Cond" panose="020B0606030402020204" pitchFamily="34" charset="0"/>
              </a:rPr>
              <a:t>Историјат буџета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F7EDEF-5F5C-4D69-B072-0208C904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67058"/>
            <a:ext cx="8268494" cy="2952541"/>
          </a:xfrm>
        </p:spPr>
        <p:txBody>
          <a:bodyPr/>
          <a:lstStyle/>
          <a:p>
            <a:pPr marL="0" indent="0" algn="just">
              <a:buNone/>
            </a:pPr>
            <a:endParaRPr lang="ru-RU" sz="1400" dirty="0"/>
          </a:p>
          <a:p>
            <a:pPr algn="just"/>
            <a:r>
              <a:rPr lang="ru-RU" sz="2000" dirty="0">
                <a:latin typeface="Franklin Gothic Medium Cond" panose="020B0606030402020204" pitchFamily="34" charset="0"/>
              </a:rPr>
              <a:t>У периоду владавине уставобранитеља у Кнежевини Србији није постојао</a:t>
            </a:r>
            <a:br>
              <a:rPr lang="ru-RU" sz="2000" dirty="0">
                <a:latin typeface="Franklin Gothic Medium Cond" panose="020B0606030402020204" pitchFamily="34" charset="0"/>
              </a:rPr>
            </a:br>
            <a:r>
              <a:rPr lang="ru-RU" sz="2000" dirty="0">
                <a:latin typeface="Franklin Gothic Medium Cond" panose="020B0606030402020204" pitchFamily="34" charset="0"/>
              </a:rPr>
              <a:t>јединствен државни буџет, већ су се расходи планирали по министарствима.</a:t>
            </a:r>
            <a:br>
              <a:rPr lang="ru-RU" sz="2000" dirty="0">
                <a:latin typeface="Franklin Gothic Medium Cond" panose="020B0606030402020204" pitchFamily="34" charset="0"/>
              </a:rPr>
            </a:br>
            <a:endParaRPr lang="ru-RU" sz="2000" dirty="0">
              <a:latin typeface="Franklin Gothic Medium Cond" panose="020B0606030402020204" pitchFamily="34" charset="0"/>
            </a:endParaRPr>
          </a:p>
          <a:p>
            <a:pPr algn="just"/>
            <a:r>
              <a:rPr lang="ru-RU" sz="2000" dirty="0">
                <a:latin typeface="Franklin Gothic Medium Cond" panose="020B0606030402020204" pitchFamily="34" charset="0"/>
              </a:rPr>
              <a:t>До доношења првог Закона о буџету 1858. године министарства су</a:t>
            </a:r>
            <a:br>
              <a:rPr lang="ru-RU" sz="2000" dirty="0">
                <a:latin typeface="Franklin Gothic Medium Cond" panose="020B0606030402020204" pitchFamily="34" charset="0"/>
              </a:rPr>
            </a:br>
            <a:r>
              <a:rPr lang="ru-RU" sz="2000" dirty="0">
                <a:latin typeface="Franklin Gothic Medium Cond" panose="020B0606030402020204" pitchFamily="34" charset="0"/>
              </a:rPr>
              <a:t>пројектоване расходе слала Државном савету на одобрење. Државни</a:t>
            </a:r>
            <a:br>
              <a:rPr lang="ru-RU" sz="2000" dirty="0">
                <a:latin typeface="Franklin Gothic Medium Cond" panose="020B0606030402020204" pitchFamily="34" charset="0"/>
              </a:rPr>
            </a:br>
            <a:r>
              <a:rPr lang="ru-RU" sz="2000" dirty="0">
                <a:latin typeface="Franklin Gothic Medium Cond" panose="020B0606030402020204" pitchFamily="34" charset="0"/>
              </a:rPr>
              <a:t>савет је ове збирне буџете кориговао и одобравао планиране приходе</a:t>
            </a:r>
            <a:br>
              <a:rPr lang="ru-RU" sz="2000" dirty="0">
                <a:latin typeface="Franklin Gothic Medium Cond" panose="020B0606030402020204" pitchFamily="34" charset="0"/>
              </a:rPr>
            </a:br>
            <a:r>
              <a:rPr lang="ru-RU" sz="2000" dirty="0">
                <a:latin typeface="Franklin Gothic Medium Cond" panose="020B0606030402020204" pitchFamily="34" charset="0"/>
              </a:rPr>
              <a:t>и расходе за једну рачунску годину.</a:t>
            </a:r>
          </a:p>
          <a:p>
            <a:pPr marL="0" indent="0" algn="just">
              <a:buNone/>
            </a:pPr>
            <a:endParaRPr lang="ru-RU" sz="2000" dirty="0">
              <a:latin typeface="Franklin Gothic Medium Cond" panose="020B0606030402020204" pitchFamily="34" charset="0"/>
            </a:endParaRPr>
          </a:p>
          <a:p>
            <a:pPr algn="just"/>
            <a:r>
              <a:rPr lang="sr-Cyrl-RS" sz="2000" dirty="0">
                <a:latin typeface="Franklin Gothic Medium Cond" panose="020B0606030402020204" pitchFamily="34" charset="0"/>
              </a:rPr>
              <a:t>Колико је закон о буџету важан документ, говори нам чињеница да га Краљевина Србија доноси и у вихору Великог рата 1915.године и то управо у Нишу.</a:t>
            </a:r>
          </a:p>
          <a:p>
            <a:pPr algn="just"/>
            <a:endParaRPr lang="sr-Cyrl-RS" sz="1400" dirty="0">
              <a:latin typeface="Franklin Gothic Medium Cond" panose="020B0606030402020204" pitchFamily="34" charset="0"/>
            </a:endParaRPr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22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87969-AB87-4BE7-A3E6-005247A5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209884"/>
            <a:ext cx="7416800" cy="508000"/>
          </a:xfrm>
        </p:spPr>
        <p:txBody>
          <a:bodyPr/>
          <a:lstStyle/>
          <a:p>
            <a:r>
              <a:rPr lang="sr-Cyrl-RS" sz="2400" dirty="0">
                <a:latin typeface="Franklin Gothic Medium Cond" panose="020B0606030402020204" pitchFamily="34" charset="0"/>
              </a:rPr>
              <a:t>Закон о буџету за 1915.годину</a:t>
            </a:r>
            <a:endParaRPr lang="en-US" sz="2400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3C098BC-5134-43B3-A08E-69095A733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67255"/>
            <a:ext cx="4245420" cy="57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908300" cy="730250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Franklin Gothic Medium Cond" pitchFamily="34" charset="0"/>
              </a:rPr>
              <a:t>Ко све може да учествује у изради буџета? </a:t>
            </a:r>
            <a:endParaRPr lang="en-US" sz="2400" b="1" dirty="0">
              <a:latin typeface="Franklin Gothic Medium Cond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261091"/>
              </p:ext>
            </p:extLst>
          </p:nvPr>
        </p:nvGraphicFramePr>
        <p:xfrm>
          <a:off x="457200" y="10668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62963" y="5757863"/>
            <a:ext cx="681037" cy="498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99740D49-7A90-4C67-AFBE-B978BE0B9858}"/>
              </a:ext>
            </a:extLst>
          </p:cNvPr>
          <p:cNvSpPr/>
          <p:nvPr/>
        </p:nvSpPr>
        <p:spPr bwMode="auto">
          <a:xfrm rot="19038854">
            <a:off x="6256599" y="1721765"/>
            <a:ext cx="431856" cy="5260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946F77D7-1319-491A-AF74-8C0FC14DFA90}"/>
              </a:ext>
            </a:extLst>
          </p:cNvPr>
          <p:cNvSpPr/>
          <p:nvPr/>
        </p:nvSpPr>
        <p:spPr bwMode="auto">
          <a:xfrm rot="1756234">
            <a:off x="6477000" y="3733800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685556ED-FE20-40B1-B631-06EFF1CFDDD5}"/>
              </a:ext>
            </a:extLst>
          </p:cNvPr>
          <p:cNvSpPr/>
          <p:nvPr/>
        </p:nvSpPr>
        <p:spPr bwMode="auto">
          <a:xfrm rot="3890688">
            <a:off x="4533901" y="5016955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D01922F2-BBC7-4AC3-BD3D-2B3CAE16EFF4}"/>
              </a:ext>
            </a:extLst>
          </p:cNvPr>
          <p:cNvSpPr/>
          <p:nvPr/>
        </p:nvSpPr>
        <p:spPr bwMode="auto">
          <a:xfrm rot="8916297">
            <a:off x="2676981" y="4026354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D4B9994F-8E17-42CF-9143-FA23DC0FAFF8}"/>
              </a:ext>
            </a:extLst>
          </p:cNvPr>
          <p:cNvSpPr/>
          <p:nvPr/>
        </p:nvSpPr>
        <p:spPr bwMode="auto">
          <a:xfrm rot="13495626">
            <a:off x="2380668" y="1756206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87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182862" cy="730610"/>
          </a:xfrm>
        </p:spPr>
        <p:txBody>
          <a:bodyPr>
            <a:normAutofit/>
          </a:bodyPr>
          <a:lstStyle/>
          <a:p>
            <a:r>
              <a:rPr lang="sr-Cyrl-RS" sz="3000" b="1" dirty="0">
                <a:latin typeface="+mn-lt"/>
              </a:rPr>
              <a:t>На основу чега се доноси буџет</a:t>
            </a:r>
            <a:r>
              <a:rPr lang="en-US" sz="3000" b="1" dirty="0">
                <a:latin typeface="+mn-lt"/>
              </a:rPr>
              <a:t>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7569909"/>
              </p:ext>
            </p:extLst>
          </p:nvPr>
        </p:nvGraphicFramePr>
        <p:xfrm>
          <a:off x="539552" y="914400"/>
          <a:ext cx="807104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6017"/>
            <a:ext cx="8229600" cy="570738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latin typeface="Franklin Gothic Medium Cond" pitchFamily="34" charset="0"/>
              </a:rPr>
              <a:t>Ко се финансира из буџета?</a:t>
            </a:r>
            <a:endParaRPr lang="en-US" sz="3000" b="1" dirty="0">
              <a:latin typeface="Franklin Gothic Medium Cond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42384" y="1376848"/>
            <a:ext cx="4648200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Franklin Gothic Medium Cond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743200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2" y="4796043"/>
            <a:ext cx="6553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1700" b="1" dirty="0">
                <a:cs typeface="Calibri" panose="020F0502020204030204" pitchFamily="34" charset="0"/>
              </a:rPr>
              <a:t>   </a:t>
            </a:r>
            <a:r>
              <a:rPr lang="sr-Cyrl-RS" altLang="en-US" sz="1700" b="1" dirty="0">
                <a:cs typeface="Calibri" panose="020F0502020204030204" pitchFamily="34" charset="0"/>
              </a:rPr>
              <a:t>        </a:t>
            </a:r>
            <a:r>
              <a:rPr lang="en-US" altLang="en-US" sz="1700" b="1" dirty="0">
                <a:cs typeface="Calibri" panose="020F0502020204030204" pitchFamily="34" charset="0"/>
              </a:rPr>
              <a:t> </a:t>
            </a:r>
            <a:r>
              <a:rPr lang="ru-RU" altLang="en-US" sz="1700" b="1" dirty="0">
                <a:latin typeface="Franklin Gothic Medium Cond" pitchFamily="34" charset="0"/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	            - Образовне институције (школе</a:t>
            </a:r>
            <a:r>
              <a:rPr lang="en-US" altLang="en-US" sz="1700" dirty="0">
                <a:latin typeface="Franklin Gothic Medium Cond" pitchFamily="34" charset="0"/>
                <a:cs typeface="Calibri" panose="020F0502020204030204" pitchFamily="34" charset="0"/>
              </a:rPr>
              <a:t> </a:t>
            </a:r>
            <a:r>
              <a:rPr lang="sr-Cyrl-RS" altLang="en-US" sz="1700" dirty="0">
                <a:latin typeface="Franklin Gothic Medium Cond" pitchFamily="34" charset="0"/>
                <a:cs typeface="Calibri" panose="020F0502020204030204" pitchFamily="34" charset="0"/>
              </a:rPr>
              <a:t>и предшколске установе</a:t>
            </a: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	                 - Социјалне институције (Центар за </a:t>
            </a:r>
            <a:r>
              <a:rPr lang="en-US" altLang="en-US" sz="1700" dirty="0">
                <a:latin typeface="Franklin Gothic Medium Cond" pitchFamily="34" charset="0"/>
                <a:cs typeface="Calibri" panose="020F0502020204030204" pitchFamily="34" charset="0"/>
              </a:rPr>
              <a:t>  </a:t>
            </a: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социјални </a:t>
            </a:r>
            <a:r>
              <a:rPr lang="en-US" altLang="en-US" sz="1700" dirty="0">
                <a:latin typeface="Franklin Gothic Medium Cond" pitchFamily="34" charset="0"/>
                <a:cs typeface="Calibri" panose="020F0502020204030204" pitchFamily="34" charset="0"/>
              </a:rPr>
              <a:t> </a:t>
            </a: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рад)</a:t>
            </a:r>
          </a:p>
          <a:p>
            <a:pPr algn="just">
              <a:spcBef>
                <a:spcPct val="20000"/>
              </a:spcBef>
            </a:pP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	                       -Непрофитне организације (удружења грађана,         </a:t>
            </a:r>
            <a:endParaRPr lang="ru-RU" altLang="en-US" sz="1600" dirty="0">
              <a:latin typeface="Franklin Gothic Medium Cond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latin typeface="Franklin Gothic Medium Cond" pitchFamily="34" charset="0"/>
                <a:cs typeface="Calibri" panose="020F0502020204030204" pitchFamily="34" charset="0"/>
              </a:rPr>
              <a:t>                                     </a:t>
            </a: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невладине </a:t>
            </a:r>
            <a:r>
              <a:rPr lang="en-US" altLang="en-US" sz="1700" dirty="0">
                <a:latin typeface="Franklin Gothic Medium Cond" pitchFamily="34" charset="0"/>
                <a:cs typeface="Calibri" panose="020F0502020204030204" pitchFamily="34" charset="0"/>
              </a:rPr>
              <a:t>o</a:t>
            </a:r>
            <a:r>
              <a:rPr lang="ru-RU" altLang="en-US" sz="1700" dirty="0">
                <a:latin typeface="Franklin Gothic Medium Cond" pitchFamily="34" charset="0"/>
                <a:cs typeface="Calibri" panose="020F0502020204030204" pitchFamily="34" charset="0"/>
              </a:rPr>
              <a:t>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5D8D4D-5436-4E47-93BE-13880528B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714">
            <a:off x="4126442" y="2032755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7694</TotalTime>
  <Words>1677</Words>
  <Application>Microsoft Office PowerPoint</Application>
  <PresentationFormat>On-screen Show (4:3)</PresentationFormat>
  <Paragraphs>299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Custom Design</vt:lpstr>
      <vt:lpstr>template</vt:lpstr>
      <vt:lpstr>ГРАДСКА ОПШТИНА ПАЛИЛУЛА</vt:lpstr>
      <vt:lpstr>САДРЖАЈ</vt:lpstr>
      <vt:lpstr>Драги суграђани и суграђанке, моји Палилулци</vt:lpstr>
      <vt:lpstr>Шта је буџет ?</vt:lpstr>
      <vt:lpstr>Историјат буџета</vt:lpstr>
      <vt:lpstr>Закон о буџету за 1915.годину</vt:lpstr>
      <vt:lpstr>Ко све може да учествује у изради буџета? </vt:lpstr>
      <vt:lpstr>На основу чега се доноси буџет?</vt:lpstr>
      <vt:lpstr>Ко се финансира из буџета?</vt:lpstr>
      <vt:lpstr>Како настаје буџет општине? </vt:lpstr>
      <vt:lpstr>Како се пуни општинска каса?</vt:lpstr>
      <vt:lpstr>Шта су приходи и примања буџета?</vt:lpstr>
      <vt:lpstr>Структура планираних прихода и примања за 2025. годину</vt:lpstr>
      <vt:lpstr>Кључне добробити од партиципације јавности</vt:lpstr>
      <vt:lpstr>Кључне добробити од партиципације јавности</vt:lpstr>
      <vt:lpstr>На шта се троше јавна средства?</vt:lpstr>
      <vt:lpstr>PowerPoint Presentation</vt:lpstr>
      <vt:lpstr>Структура планираних расхода и издатака  буџета за 2025. годину</vt:lpstr>
      <vt:lpstr>Расходи буџета по програмима</vt:lpstr>
      <vt:lpstr>Расходи буџета подељени по директним буџетским корисницима</vt:lpstr>
      <vt:lpstr>Надлежности општине Палилула које се могу финансирати из буџета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Палилула Ниш</dc:title>
  <dc:creator>stojkovici</dc:creator>
  <cp:lastModifiedBy>Ivan</cp:lastModifiedBy>
  <cp:revision>613</cp:revision>
  <cp:lastPrinted>2018-01-29T14:26:33Z</cp:lastPrinted>
  <dcterms:created xsi:type="dcterms:W3CDTF">2006-08-16T00:00:00Z</dcterms:created>
  <dcterms:modified xsi:type="dcterms:W3CDTF">2025-01-30T11:20:13Z</dcterms:modified>
</cp:coreProperties>
</file>